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36"/>
  </p:notesMasterIdLst>
  <p:sldIdLst>
    <p:sldId id="256" r:id="rId3"/>
    <p:sldId id="257" r:id="rId4"/>
    <p:sldId id="422" r:id="rId5"/>
    <p:sldId id="258" r:id="rId6"/>
    <p:sldId id="263" r:id="rId7"/>
    <p:sldId id="260" r:id="rId8"/>
    <p:sldId id="261" r:id="rId9"/>
    <p:sldId id="268" r:id="rId10"/>
    <p:sldId id="266" r:id="rId11"/>
    <p:sldId id="411" r:id="rId12"/>
    <p:sldId id="269" r:id="rId13"/>
    <p:sldId id="270" r:id="rId14"/>
    <p:sldId id="262" r:id="rId15"/>
    <p:sldId id="265" r:id="rId16"/>
    <p:sldId id="425" r:id="rId17"/>
    <p:sldId id="264" r:id="rId18"/>
    <p:sldId id="272" r:id="rId19"/>
    <p:sldId id="421" r:id="rId20"/>
    <p:sldId id="409" r:id="rId21"/>
    <p:sldId id="410" r:id="rId22"/>
    <p:sldId id="413" r:id="rId23"/>
    <p:sldId id="426" r:id="rId24"/>
    <p:sldId id="407" r:id="rId25"/>
    <p:sldId id="416" r:id="rId26"/>
    <p:sldId id="412" r:id="rId27"/>
    <p:sldId id="417" r:id="rId28"/>
    <p:sldId id="418" r:id="rId29"/>
    <p:sldId id="427" r:id="rId30"/>
    <p:sldId id="419" r:id="rId31"/>
    <p:sldId id="423" r:id="rId32"/>
    <p:sldId id="424" r:id="rId33"/>
    <p:sldId id="408" r:id="rId34"/>
    <p:sldId id="376" r:id="rId3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86887" autoAdjust="0"/>
  </p:normalViewPr>
  <p:slideViewPr>
    <p:cSldViewPr snapToGrid="0">
      <p:cViewPr varScale="1">
        <p:scale>
          <a:sx n="42" d="100"/>
          <a:sy n="42" d="100"/>
        </p:scale>
        <p:origin x="1496" y="32"/>
      </p:cViewPr>
      <p:guideLst/>
    </p:cSldViewPr>
  </p:slideViewPr>
  <p:notesTextViewPr>
    <p:cViewPr>
      <p:scale>
        <a:sx n="75" d="100"/>
        <a:sy n="75" d="100"/>
      </p:scale>
      <p:origin x="0" y="0"/>
    </p:cViewPr>
  </p:notesTextViewPr>
  <p:sorterViewPr>
    <p:cViewPr>
      <p:scale>
        <a:sx n="100" d="100"/>
        <a:sy n="100" d="100"/>
      </p:scale>
      <p:origin x="0" y="-1143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09:47.6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4.19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5.3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20,'8'-8,"4"-4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7.44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45.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15,'0'-7,"0"-1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51.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media/image1.jpeg>
</file>

<file path=ppt/media/image10.jpeg>
</file>

<file path=ppt/media/image11.png>
</file>

<file path=ppt/media/image12.png>
</file>

<file path=ppt/media/image13.png>
</file>

<file path=ppt/media/image14.svg>
</file>

<file path=ppt/media/image15.jpe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railsapps.github.io/rails-release-history.html" TargetMode="External"/><Relationship Id="rId7" Type="http://schemas.openxmlformats.org/officeDocument/2006/relationships/hyperlink" Target="http://www.php.net/manual/en/security.magicquotes.php" TargetMode="External"/><Relationship Id="rId2" Type="http://schemas.openxmlformats.org/officeDocument/2006/relationships/slide" Target="../slides/slide27.xml"/><Relationship Id="rId1" Type="http://schemas.openxmlformats.org/officeDocument/2006/relationships/notesMaster" Target="../notesMasters/notesMaster1.xml"/><Relationship Id="rId6" Type="http://schemas.openxmlformats.org/officeDocument/2006/relationships/hyperlink" Target="http://phpsadness.com/sad/30" TargetMode="External"/><Relationship Id="rId5" Type="http://schemas.openxmlformats.org/officeDocument/2006/relationships/hyperlink" Target="http://webonastick.com/php.html" TargetMode="External"/><Relationship Id="rId4" Type="http://schemas.openxmlformats.org/officeDocument/2006/relationships/hyperlink" Target="http://www.djangobook.com/en/2.0/chapter01.html#django-s-history"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dirty="0"/>
              <a:t>The process of changing the source code of a software system such that:</a:t>
            </a:r>
          </a:p>
          <a:p>
            <a:r>
              <a:rPr dirty="0"/>
              <a:t>The external (observable) behavior of the system does not change - e.g., functional requirements are maintained</a:t>
            </a:r>
          </a:p>
          <a:p>
            <a:r>
              <a:rPr dirty="0"/>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We’ve talked about what </a:t>
            </a:r>
            <a:r>
              <a:rPr lang="en-US" dirty="0" err="1"/>
              <a:t>refactorings</a:t>
            </a:r>
            <a:r>
              <a:rPr lang="en-US" dirty="0"/>
              <a:t> are.  But why would you want to refactor?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Red-Green is the most popular and widely used code refactoring technique in the Agile software development process. This technique follows the “test-first” approach to design and implementation, this lays the foundation for all forms of refactoring.</a:t>
            </a:r>
            <a:endParaRPr dirty="0"/>
          </a:p>
        </p:txBody>
      </p:sp>
    </p:spTree>
    <p:extLst>
      <p:ext uri="{BB962C8B-B14F-4D97-AF65-F5344CB8AC3E}">
        <p14:creationId xmlns:p14="http://schemas.microsoft.com/office/powerpoint/2010/main" val="3174057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lang="en-US" dirty="0"/>
              <a:t>Refactoring is a s</a:t>
            </a:r>
            <a:r>
              <a:rPr dirty="0"/>
              <a:t>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rPr dirty="0"/>
              <a:t>If programmers spend time “cleaning up the code”, then that’s less time spent implementing required functionality - and the schedule is slipping as it is!</a:t>
            </a:r>
            <a:endParaRPr lang="en-US" dirty="0"/>
          </a:p>
          <a:p>
            <a:endParaRPr dirty="0"/>
          </a:p>
          <a:p>
            <a:r>
              <a:rPr dirty="0"/>
              <a:t>Refactoring can break code that previously worked</a:t>
            </a:r>
          </a:p>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69597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extLst>
      <p:ext uri="{BB962C8B-B14F-4D97-AF65-F5344CB8AC3E}">
        <p14:creationId xmlns:p14="http://schemas.microsoft.com/office/powerpoint/2010/main" val="3117385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825330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48399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architecture- have an explicit, iterative approach. Allocate that time based on quality attribute requirements.  Consider the ways in which the architecture can be adapted to foreseeable changes.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It’s really a requirements problem: what are short-term and long-term goals of the business, and hence, key quality requirements. Are you starting a company that you are hoping will be quickly bought out, and you can cash out? Or does it need to scale up in some way?</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(Remember: software engineering is the integral of programming over people and *time*).</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Refactoring is a fancy name for a (usually-simple) program transformation.   A refactoring rearranges code, but does not (or should not) change its behavior.  Here is a simple example: removing the duplicated ‘send’ by moving it to after the conditional.</a:t>
            </a:r>
          </a:p>
        </p:txBody>
      </p:sp>
    </p:spTree>
    <p:extLst>
      <p:ext uri="{BB962C8B-B14F-4D97-AF65-F5344CB8AC3E}">
        <p14:creationId xmlns:p14="http://schemas.microsoft.com/office/powerpoint/2010/main" val="392555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architectural tech-debt. Storage and RAM SOOOO expensive, can’t we just put off fixing this problem for if it becomes needed?</a:t>
            </a:r>
          </a:p>
          <a:p>
            <a:endParaRPr lang="en-US" dirty="0"/>
          </a:p>
          <a:p>
            <a:r>
              <a:rPr lang="en-US" dirty="0"/>
              <a:t>The key idea is to NOT forget about this problem, but to consider planning around it</a:t>
            </a:r>
          </a:p>
          <a:p>
            <a:endParaRPr lang="en-US" dirty="0"/>
          </a:p>
          <a:p>
            <a:r>
              <a:rPr lang="en-US" dirty="0"/>
              <a:t>Discuss: if you had foreseen this problem, how could you have planned around it?</a:t>
            </a:r>
          </a:p>
        </p:txBody>
      </p:sp>
    </p:spTree>
    <p:extLst>
      <p:ext uri="{BB962C8B-B14F-4D97-AF65-F5344CB8AC3E}">
        <p14:creationId xmlns:p14="http://schemas.microsoft.com/office/powerpoint/2010/main" val="403947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dirty="0"/>
              <a:t>In 2004 @ Facebook, using a now-popular framework like </a:t>
            </a:r>
            <a:r>
              <a:rPr lang="en-US" dirty="0">
                <a:hlinkClick r:id="rId3"/>
              </a:rPr>
              <a:t>Ruby on Rails</a:t>
            </a:r>
            <a:r>
              <a:rPr lang="en-US" dirty="0"/>
              <a:t> or </a:t>
            </a:r>
            <a:r>
              <a:rPr lang="en-US" dirty="0">
                <a:hlinkClick r:id="rId4"/>
              </a:rPr>
              <a:t>Django</a:t>
            </a:r>
            <a:r>
              <a:rPr lang="en-US" dirty="0"/>
              <a:t> wasn’t an option. Rails’ first public release was a few months later, and Django wasn’t unveiled until the following year. A decade later, PHP’s been </a:t>
            </a:r>
            <a:r>
              <a:rPr lang="en-US" dirty="0">
                <a:hlinkClick r:id="rId5"/>
              </a:rPr>
              <a:t>widely derided</a:t>
            </a:r>
            <a:r>
              <a:rPr lang="en-US" dirty="0"/>
              <a:t> for having a sprawling library of inconsistently named and defined built-in functions, syntax and semantics </a:t>
            </a:r>
            <a:r>
              <a:rPr lang="en-US" dirty="0">
                <a:hlinkClick r:id="rId6"/>
              </a:rPr>
              <a:t>just different enough</a:t>
            </a:r>
            <a:r>
              <a:rPr lang="en-US" dirty="0"/>
              <a:t> from related languages to confuse multilingual programmers, and a history of </a:t>
            </a:r>
            <a:r>
              <a:rPr lang="en-US" dirty="0">
                <a:hlinkClick r:id="rId7"/>
              </a:rPr>
              <a:t>design decisions</a:t>
            </a:r>
            <a:r>
              <a:rPr lang="en-US" dirty="0"/>
              <a:t> that made it easy to write insecure code.</a:t>
            </a:r>
          </a:p>
        </p:txBody>
      </p:sp>
    </p:spTree>
    <p:extLst>
      <p:ext uri="{BB962C8B-B14F-4D97-AF65-F5344CB8AC3E}">
        <p14:creationId xmlns:p14="http://schemas.microsoft.com/office/powerpoint/2010/main" val="36518214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 PHP is dynamically typed unlike languages like Java or C where types have to defined at compile time (statically typed).</a:t>
            </a:r>
          </a:p>
          <a:p>
            <a:r>
              <a:rPr lang="en-US" dirty="0"/>
              <a:t>Hack lets programmers specify the types of some variables in their code and uses logic to infer the rest based on how variables are used together, issuing an error if the code’s logically inconsistent. </a:t>
            </a:r>
          </a:p>
          <a:p>
            <a:r>
              <a:rPr lang="en-US" dirty="0"/>
              <a:t>When a file has changed, the two versions are compared to deduce what must be rechecked at a very fine-grained level: at the method level, not at the file level.”</a:t>
            </a:r>
          </a:p>
          <a:p>
            <a:r>
              <a:rPr lang="en-US" dirty="0"/>
              <a:t>Individual methods that have changed are re-examined by the type checker, which makes sure they’re still consistent with what it already knows about the rest of the code. </a:t>
            </a:r>
          </a:p>
        </p:txBody>
      </p:sp>
    </p:spTree>
    <p:extLst>
      <p:ext uri="{BB962C8B-B14F-4D97-AF65-F5344CB8AC3E}">
        <p14:creationId xmlns:p14="http://schemas.microsoft.com/office/powerpoint/2010/main" val="15920839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Reasons for migration: </a:t>
            </a:r>
            <a:br>
              <a:rPr lang="en-US" b="1" dirty="0"/>
            </a:br>
            <a:r>
              <a:rPr lang="en-US" b="1" dirty="0"/>
              <a:t>-Typing support</a:t>
            </a:r>
            <a:r>
              <a:rPr lang="en-US" dirty="0"/>
              <a:t> for dev velocity, </a:t>
            </a:r>
            <a:br>
              <a:rPr lang="en-US" dirty="0"/>
            </a:br>
            <a:r>
              <a:rPr lang="en-US" dirty="0"/>
              <a:t>-Better </a:t>
            </a:r>
            <a:r>
              <a:rPr lang="en-US" b="1" dirty="0"/>
              <a:t>performance</a:t>
            </a:r>
            <a:r>
              <a:rPr lang="en-US" dirty="0"/>
              <a:t> than Python 2, </a:t>
            </a:r>
            <a:br>
              <a:rPr lang="en-US" dirty="0"/>
            </a:br>
            <a:r>
              <a:rPr lang="en-US" dirty="0"/>
              <a:t>-</a:t>
            </a:r>
            <a:r>
              <a:rPr lang="en-US" b="1" dirty="0"/>
              <a:t>Community</a:t>
            </a:r>
            <a:r>
              <a:rPr lang="en-US" dirty="0"/>
              <a:t> continues to make Python 3 better and faster</a:t>
            </a:r>
            <a:br>
              <a:rPr lang="en-US" dirty="0"/>
            </a:br>
            <a:br>
              <a:rPr lang="en-US" dirty="0"/>
            </a:br>
            <a:r>
              <a:rPr lang="en-US" dirty="0"/>
              <a:t>Took 10 months. All changes were directly merged to Main branch. Initially infrastructure was extended to support both Python2 and Python3.</a:t>
            </a:r>
            <a:br>
              <a:rPr lang="en-US" dirty="0"/>
            </a:br>
            <a:br>
              <a:rPr lang="en-US" dirty="0"/>
            </a:br>
            <a:r>
              <a:rPr lang="en-US" dirty="0"/>
              <a:t>In the talk, Lisa shared the challenges they faced in the migration process and how did they solved those problems.</a:t>
            </a:r>
          </a:p>
          <a:p>
            <a:pPr>
              <a:buFont typeface="Arial" panose="020B0604020202020204" pitchFamily="34" charset="0"/>
              <a:buChar char="•"/>
            </a:pPr>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pPr>
              <a:buFont typeface="Arial" panose="020B0604020202020204" pitchFamily="34" charset="0"/>
              <a:buChar char="•"/>
            </a:pPr>
            <a:r>
              <a:rPr lang="en-US" b="1" dirty="0"/>
              <a:t>Pickle </a:t>
            </a:r>
            <a:r>
              <a:rPr lang="en-US" b="1" dirty="0" err="1"/>
              <a:t>memcache</a:t>
            </a:r>
            <a:r>
              <a:rPr lang="en-US" b="1" dirty="0"/>
              <a:t> data format incompatibility</a:t>
            </a:r>
            <a:r>
              <a:rPr lang="en-US" dirty="0"/>
              <a:t> in Python 2 and Python 3. Solved by isolating </a:t>
            </a:r>
            <a:r>
              <a:rPr lang="en-US" dirty="0" err="1"/>
              <a:t>memcaches</a:t>
            </a:r>
            <a:r>
              <a:rPr lang="en-US" dirty="0"/>
              <a:t> for Python 2 and Python 3.</a:t>
            </a:r>
          </a:p>
          <a:p>
            <a:pPr>
              <a:buFont typeface="Arial" panose="020B0604020202020204" pitchFamily="34" charset="0"/>
              <a:buChar char="•"/>
            </a:pPr>
            <a:r>
              <a:rPr lang="en-US" b="1" dirty="0"/>
              <a:t>Iterator</a:t>
            </a:r>
            <a:r>
              <a:rPr lang="en-US" dirty="0"/>
              <a:t> differences, such as map. Solved by converting all maps to list in Python 3.</a:t>
            </a:r>
          </a:p>
          <a:p>
            <a:pPr>
              <a:buFont typeface="Arial" panose="020B0604020202020204" pitchFamily="34" charset="0"/>
              <a:buChar char="•"/>
            </a:pPr>
            <a:r>
              <a:rPr lang="en-US" b="1" dirty="0"/>
              <a:t>Dictionary order</a:t>
            </a:r>
            <a:r>
              <a:rPr lang="en-US" dirty="0"/>
              <a:t>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a:p>
            <a:pPr>
              <a:buFont typeface="Arial" panose="020B0604020202020204" pitchFamily="34" charset="0"/>
              <a:buChar char="•"/>
            </a:pPr>
            <a:r>
              <a:rPr lang="en-US" dirty="0"/>
              <a:t>With Python 3, while CPU instructions per request decreased by 12%, max requests per second (capacity) had 0% increase! Found the root cause in the code of checking memory configuration, and the issue was memory optimization condition was never met in Python 3 as True because of </a:t>
            </a:r>
            <a:r>
              <a:rPr lang="en-US" dirty="0" err="1"/>
              <a:t>unicode</a:t>
            </a:r>
            <a:r>
              <a:rPr lang="en-US" dirty="0"/>
              <a:t> issue. Solved by adding a magical character </a:t>
            </a:r>
            <a:r>
              <a:rPr lang="en-US" b="1" dirty="0"/>
              <a:t>“b”</a:t>
            </a:r>
            <a:r>
              <a:rPr lang="en-US" dirty="0"/>
              <a:t>, just like this:</a:t>
            </a:r>
          </a:p>
          <a:p>
            <a:pPr marL="0" indent="0">
              <a:buNone/>
            </a:pPr>
            <a:endParaRPr lang="en-US" dirty="0"/>
          </a:p>
          <a:p>
            <a:pPr marL="0" indent="0">
              <a:buNone/>
            </a:pPr>
            <a:r>
              <a:rPr lang="en-US" dirty="0"/>
              <a:t>In Feb 2017, Instagram’s stack completely dropped Python 2 and moved to Python 3 (v3.6).</a:t>
            </a:r>
          </a:p>
        </p:txBody>
      </p:sp>
    </p:spTree>
    <p:extLst>
      <p:ext uri="{BB962C8B-B14F-4D97-AF65-F5344CB8AC3E}">
        <p14:creationId xmlns:p14="http://schemas.microsoft.com/office/powerpoint/2010/main" val="20830395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Instagram’s python 3 migration took 10 months and was completed in Feb 2017. It has resulted in a lot of saving in CPU usage (12%) and memory utilization (30%).</a:t>
            </a:r>
          </a:p>
        </p:txBody>
      </p:sp>
    </p:spTree>
    <p:extLst>
      <p:ext uri="{BB962C8B-B14F-4D97-AF65-F5344CB8AC3E}">
        <p14:creationId xmlns:p14="http://schemas.microsoft.com/office/powerpoint/2010/main" val="33180977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Individually, Identify 5 candidates for Refactoring in your project code so far. Then come together as a group to share and discuss. Keep that list with you to work on during the project.</a:t>
            </a:r>
          </a:p>
        </p:txBody>
      </p:sp>
    </p:spTree>
    <p:extLst>
      <p:ext uri="{BB962C8B-B14F-4D97-AF65-F5344CB8AC3E}">
        <p14:creationId xmlns:p14="http://schemas.microsoft.com/office/powerpoint/2010/main" val="2495737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lang="en-US" dirty="0"/>
              <a:t>Martin Fowler is the a</a:t>
            </a:r>
            <a:r>
              <a:rPr dirty="0"/>
              <a:t>uthor of many works on software engineering methodology, including the </a:t>
            </a:r>
            <a:r>
              <a:rPr lang="en-US" dirty="0"/>
              <a:t>original</a:t>
            </a:r>
            <a:r>
              <a:rPr dirty="0"/>
              <a:t>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fancy name for small mistakes or code patterns that are good candidates for refactoring.  Here is a list of Fowler’s named code smells.  The </a:t>
            </a:r>
            <a:r>
              <a:rPr lang="en-US" dirty="0" err="1"/>
              <a:t>powerpoint</a:t>
            </a:r>
            <a:r>
              <a:rPr lang="en-US" dirty="0"/>
              <a:t> contains live links to the definitions in the book.</a:t>
            </a:r>
          </a:p>
        </p:txBody>
      </p:sp>
    </p:spTree>
    <p:extLst>
      <p:ext uri="{BB962C8B-B14F-4D97-AF65-F5344CB8AC3E}">
        <p14:creationId xmlns:p14="http://schemas.microsoft.com/office/powerpoint/2010/main" val="338663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lang="en-US" dirty="0"/>
              <a:t>It is widely believed that </a:t>
            </a:r>
            <a:r>
              <a:rPr dirty="0"/>
              <a:t>naming is one of the two hardest things in programming. So, perhaps the most common </a:t>
            </a:r>
            <a:r>
              <a:rPr dirty="0" err="1"/>
              <a:t>refactorings</a:t>
            </a:r>
            <a:r>
              <a:rPr dirty="0"/>
              <a:t> we do are the </a:t>
            </a:r>
            <a:r>
              <a:rPr dirty="0" err="1"/>
              <a:t>renam</a:t>
            </a:r>
            <a:r>
              <a:rPr lang="en-US" dirty="0" err="1"/>
              <a:t>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endParaRPr dirty="0"/>
          </a:p>
          <a:p>
            <a:r>
              <a:rPr dirty="0"/>
              <a:t>Renaming is not just an exercise in changing names. When you can’t think of a good name for something, it’s often a sign of a deeper design malaise. </a:t>
            </a:r>
            <a:r>
              <a:rPr lang="en-US" dirty="0"/>
              <a:t>(For example, names like </a:t>
            </a:r>
            <a:r>
              <a:rPr lang="en-US" dirty="0" err="1"/>
              <a:t>MartianCounterHelper</a:t>
            </a:r>
            <a:r>
              <a:rPr lang="en-US" dirty="0"/>
              <a:t>– what does that mean?) </a:t>
            </a:r>
            <a:r>
              <a:rPr dirty="0"/>
              <a:t>Puzzling over a tricky name </a:t>
            </a:r>
            <a:r>
              <a:rPr lang="en-US" dirty="0"/>
              <a:t>often leads </a:t>
            </a:r>
            <a:r>
              <a:rPr dirty="0"/>
              <a:t>to significant </a:t>
            </a:r>
            <a:r>
              <a:rPr lang="en-US" dirty="0"/>
              <a:t>improvements</a:t>
            </a:r>
            <a:r>
              <a:rPr dirty="0"/>
              <a:t> to </a:t>
            </a:r>
            <a:r>
              <a:rPr lang="en-US" dirty="0"/>
              <a:t>your</a:t>
            </a:r>
            <a:r>
              <a:rPr dirty="0"/>
              <a:t> code.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IDEs will automate this and other common transformations.</a:t>
            </a:r>
          </a:p>
        </p:txBody>
      </p:sp>
    </p:spTree>
    <p:extLst>
      <p:ext uri="{BB962C8B-B14F-4D97-AF65-F5344CB8AC3E}">
        <p14:creationId xmlns:p14="http://schemas.microsoft.com/office/powerpoint/2010/main" val="2677994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extLst>
      <p:ext uri="{BB962C8B-B14F-4D97-AF65-F5344CB8AC3E}">
        <p14:creationId xmlns:p14="http://schemas.microsoft.com/office/powerpoint/2010/main" val="3900851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rPr dirty="0" err="1"/>
              <a:t>refactorings</a:t>
            </a:r>
            <a:r>
              <a:rPr dirty="0"/>
              <a:t> for changing the class hierarchy and/or the types of declarations of variables and fields</a:t>
            </a:r>
          </a:p>
          <a:p>
            <a:r>
              <a:rPr dirty="0"/>
              <a:t>purpose is to make designs more flexible, e.g., by facilitating the introduction of design patterns </a:t>
            </a:r>
          </a:p>
          <a:p>
            <a:endParaRPr dirty="0"/>
          </a:p>
          <a:p>
            <a:r>
              <a:rPr dirty="0"/>
              <a:t>Way, way more refactoring than this. Again, over a hundred. What’s most useful is often what’s automated…</a:t>
            </a:r>
          </a:p>
        </p:txBody>
      </p:sp>
    </p:spTree>
    <p:extLst>
      <p:ext uri="{BB962C8B-B14F-4D97-AF65-F5344CB8AC3E}">
        <p14:creationId xmlns:p14="http://schemas.microsoft.com/office/powerpoint/2010/main" val="3655183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10/28/2022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10/28/2022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10/28/2022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10/28/2022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10/28/2022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10/28/2022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10/28/2022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10/28/2022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10/28/2022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10/28/2022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10/28/2022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9863204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10/28/2022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60.png"/><Relationship Id="rId5" Type="http://schemas.openxmlformats.org/officeDocument/2006/relationships/customXml" Target="../ink/ink3.xml"/><Relationship Id="rId10" Type="http://schemas.openxmlformats.org/officeDocument/2006/relationships/customXml" Target="../ink/ink6.xml"/><Relationship Id="rId4" Type="http://schemas.openxmlformats.org/officeDocument/2006/relationships/image" Target="../media/image4.png"/><Relationship Id="rId9"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hyperlink" Target="https://www.scrum.org/resources/blog/making-tech-debt-visible"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hhvm.com/"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5" Type="http://schemas.openxmlformats.org/officeDocument/2006/relationships/image" Target="../media/image14.sv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5" Type="http://schemas.openxmlformats.org/officeDocument/2006/relationships/image" Target="../media/image15.jpeg"/><Relationship Id="rId4" Type="http://schemas.openxmlformats.org/officeDocument/2006/relationships/hyperlink" Target="https://thenewstack.io/instagram-makes-smooth-move-python-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6.png"/><Relationship Id="rId4" Type="http://schemas.openxmlformats.org/officeDocument/2006/relationships/hyperlink" Target="https://www.youtube.com/watch?v=66XoCk79kjM"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7.png"/><Relationship Id="rId4" Type="http://schemas.openxmlformats.org/officeDocument/2006/relationships/hyperlink" Target="https://www.youtube.com/watch?v=66XoCk79kjM"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ormAutofit/>
          </a:bodyPr>
          <a:lstStyle>
            <a:lvl1pPr algn="l" defTabSz="587022">
              <a:defRPr sz="3200" b="1">
                <a:solidFill>
                  <a:srgbClr val="000000"/>
                </a:solidFill>
              </a:defRPr>
            </a:lvl1pPr>
          </a:lstStyle>
          <a:p>
            <a:r>
              <a:rPr lang="en-US" dirty="0"/>
              <a:t>Module</a:t>
            </a:r>
            <a:r>
              <a:rPr dirty="0"/>
              <a:t> 1</a:t>
            </a:r>
            <a:r>
              <a:rPr lang="en-US" dirty="0"/>
              <a:t>6</a:t>
            </a:r>
            <a:r>
              <a:rPr dirty="0"/>
              <a:t>: Refactoring</a:t>
            </a:r>
            <a:r>
              <a:rPr lang="en-US" dirty="0"/>
              <a:t>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 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xfrm>
            <a:off x="643466" y="629521"/>
            <a:ext cx="11717868" cy="764354"/>
          </a:xfrm>
          <a:prstGeom prst="rect">
            <a:avLst/>
          </a:prstGeom>
        </p:spPr>
        <p:txBody>
          <a:bodyPr>
            <a:normAutofit fontScale="90000"/>
          </a:bodyPr>
          <a:lstStyle>
            <a:lvl1pPr defTabSz="1369804">
              <a:defRPr sz="4740" spc="-94"/>
            </a:lvl1pPr>
          </a:lstStyle>
          <a:p>
            <a:r>
              <a:rPr lang="en-US" dirty="0"/>
              <a:t>Luckily, VSC automates this and many other common transformations</a:t>
            </a:r>
            <a:endParaRPr dirty="0"/>
          </a:p>
        </p:txBody>
      </p:sp>
      <p:sp>
        <p:nvSpPr>
          <p:cNvPr id="227" name="Slide Subtitle"/>
          <p:cNvSpPr txBox="1">
            <a:spLocks noGrp="1"/>
          </p:cNvSpPr>
          <p:nvPr>
            <p:ph type="body" idx="21"/>
          </p:nvPr>
        </p:nvSpPr>
        <p:spPr>
          <a:xfrm>
            <a:off x="643466" y="1896309"/>
            <a:ext cx="11717868" cy="498550"/>
          </a:xfrm>
          <a:prstGeom prst="rect">
            <a:avLst/>
          </a:prstGeom>
        </p:spPr>
        <p:txBody>
          <a:bodyPr>
            <a:normAutofit lnSpcReduction="10000"/>
          </a:bodyPr>
          <a:lstStyle/>
          <a:p>
            <a:endParaRPr/>
          </a:p>
        </p:txBody>
      </p:sp>
      <p:sp>
        <p:nvSpPr>
          <p:cNvPr id="228" name="Slide bullet text"/>
          <p:cNvSpPr txBox="1">
            <a:spLocks noGrp="1"/>
          </p:cNvSpPr>
          <p:nvPr>
            <p:ph type="body" idx="1"/>
          </p:nvPr>
        </p:nvSpPr>
        <p:spPr>
          <a:xfrm>
            <a:off x="643466" y="3197208"/>
            <a:ext cx="11717868" cy="4403207"/>
          </a:xfrm>
          <a:prstGeom prst="rect">
            <a:avLst/>
          </a:prstGeom>
        </p:spPr>
        <p:txBody>
          <a:bodyPr/>
          <a:lstStyle/>
          <a:p>
            <a:endParaRPr dirty="0"/>
          </a:p>
        </p:txBody>
      </p:sp>
      <p:pic>
        <p:nvPicPr>
          <p:cNvPr id="3" name="Picture 2" descr="Graphical user interface, text, application&#10;&#10;Description automatically generated">
            <a:extLst>
              <a:ext uri="{FF2B5EF4-FFF2-40B4-BE49-F238E27FC236}">
                <a16:creationId xmlns:a16="http://schemas.microsoft.com/office/drawing/2014/main" id="{E4870AB6-177B-4D5C-A022-F2F205D57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532" y="2781241"/>
            <a:ext cx="8511636" cy="5235139"/>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AB1D5EC-CDF0-47A1-835B-9D82FD92BC00}"/>
                  </a:ext>
                </a:extLst>
              </p14:cNvPr>
              <p14:cNvContentPartPr/>
              <p14:nvPr/>
            </p14:nvContentPartPr>
            <p14:xfrm>
              <a:off x="-3407301" y="2474478"/>
              <a:ext cx="360" cy="360"/>
            </p14:xfrm>
          </p:contentPart>
        </mc:Choice>
        <mc:Fallback xmlns="">
          <p:pic>
            <p:nvPicPr>
              <p:cNvPr id="4" name="Ink 3">
                <a:extLst>
                  <a:ext uri="{FF2B5EF4-FFF2-40B4-BE49-F238E27FC236}">
                    <a16:creationId xmlns:a16="http://schemas.microsoft.com/office/drawing/2014/main" id="{4AB1D5EC-CDF0-47A1-835B-9D82FD92BC00}"/>
                  </a:ext>
                </a:extLst>
              </p:cNvPr>
              <p:cNvPicPr/>
              <p:nvPr/>
            </p:nvPicPr>
            <p:blipFill>
              <a:blip r:embed="rId5"/>
              <a:stretch>
                <a:fillRect/>
              </a:stretch>
            </p:blipFill>
            <p:spPr>
              <a:xfrm>
                <a:off x="-3460941" y="2366478"/>
                <a:ext cx="108000" cy="216000"/>
              </a:xfrm>
              <a:prstGeom prst="rect">
                <a:avLst/>
              </a:prstGeom>
            </p:spPr>
          </p:pic>
        </mc:Fallback>
      </mc:AlternateContent>
    </p:spTree>
    <p:extLst>
      <p:ext uri="{BB962C8B-B14F-4D97-AF65-F5344CB8AC3E}">
        <p14:creationId xmlns:p14="http://schemas.microsoft.com/office/powerpoint/2010/main" val="2039067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rPr dirty="0"/>
              <a:t>“Local” </a:t>
            </a:r>
            <a:r>
              <a:rPr dirty="0" err="1"/>
              <a:t>Refactorings</a:t>
            </a:r>
            <a:endParaRPr dirty="0"/>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extLst>
              <p:ext uri="{D42A27DB-BD31-4B8C-83A1-F6EECF244321}">
                <p14:modId xmlns:p14="http://schemas.microsoft.com/office/powerpoint/2010/main" val="1891147490"/>
              </p:ext>
            </p:extLst>
          </p:nvPr>
        </p:nvGraphicFramePr>
        <p:xfrm>
          <a:off x="1264355" y="3251632"/>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dirty="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4497369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rPr dirty="0"/>
              <a:t>Type-Related </a:t>
            </a:r>
            <a:r>
              <a:rPr dirty="0" err="1"/>
              <a:t>Refactorings</a:t>
            </a:r>
            <a:endParaRPr dirty="0"/>
          </a:p>
        </p:txBody>
      </p:sp>
      <p:sp>
        <p:nvSpPr>
          <p:cNvPr id="221" name="Slide Subtitle"/>
          <p:cNvSpPr txBox="1">
            <a:spLocks noGrp="1"/>
          </p:cNvSpPr>
          <p:nvPr>
            <p:ph type="body" idx="21"/>
          </p:nvPr>
        </p:nvSpPr>
        <p:spPr>
          <a:prstGeom prst="rect">
            <a:avLst/>
          </a:prstGeom>
        </p:spPr>
        <p:txBody>
          <a:bodyPr>
            <a:normAutofit lnSpcReduction="10000"/>
          </a:bodyPr>
          <a:lstStyle/>
          <a:p>
            <a:endParaRPr/>
          </a:p>
        </p:txBody>
      </p:sp>
      <p:graphicFrame>
        <p:nvGraphicFramePr>
          <p:cNvPr id="222" name="Table"/>
          <p:cNvGraphicFramePr/>
          <p:nvPr>
            <p:extLst>
              <p:ext uri="{D42A27DB-BD31-4B8C-83A1-F6EECF244321}">
                <p14:modId xmlns:p14="http://schemas.microsoft.com/office/powerpoint/2010/main" val="3060510535"/>
              </p:ext>
            </p:extLst>
          </p:nvPr>
        </p:nvGraphicFramePr>
        <p:xfrm>
          <a:off x="793215" y="3673175"/>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rPr dirty="0"/>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585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3249133"/>
            <a:ext cx="11717868" cy="4403207"/>
          </a:xfrm>
          <a:prstGeom prst="rect">
            <a:avLst/>
          </a:prstGeom>
        </p:spPr>
        <p:txBody>
          <a:bodyPr>
            <a:normAutofit/>
          </a:bodyPr>
          <a:lstStyle/>
          <a:p>
            <a:pPr marL="457200" indent="-457200">
              <a:lnSpc>
                <a:spcPct val="100000"/>
              </a:lnSpc>
              <a:spcBef>
                <a:spcPts val="1200"/>
              </a:spcBef>
              <a:defRPr sz="3200"/>
            </a:pPr>
            <a:r>
              <a:rPr lang="en-US" sz="3200" dirty="0"/>
              <a:t>New or anticipated requirements </a:t>
            </a:r>
            <a:r>
              <a:rPr lang="en-US" sz="3200" dirty="0">
                <a:solidFill>
                  <a:srgbClr val="FF0000"/>
                </a:solidFill>
              </a:rPr>
              <a:t>require a different design</a:t>
            </a:r>
          </a:p>
          <a:p>
            <a:pPr marL="457200" indent="-457200">
              <a:lnSpc>
                <a:spcPct val="100000"/>
              </a:lnSpc>
              <a:spcBef>
                <a:spcPts val="1200"/>
              </a:spcBef>
              <a:defRPr sz="3200"/>
            </a:pPr>
            <a:r>
              <a:rPr lang="en-US" sz="3200" dirty="0"/>
              <a:t>Altered design will make testing </a:t>
            </a:r>
            <a:r>
              <a:rPr lang="en-US" sz="3200" dirty="0">
                <a:solidFill>
                  <a:srgbClr val="FF0000"/>
                </a:solidFill>
              </a:rPr>
              <a:t>easier</a:t>
            </a:r>
          </a:p>
          <a:p>
            <a:pPr marL="457200" indent="-457200">
              <a:lnSpc>
                <a:spcPct val="100000"/>
              </a:lnSpc>
              <a:spcBef>
                <a:spcPts val="1200"/>
              </a:spcBef>
              <a:defRPr sz="3200"/>
            </a:pPr>
            <a:r>
              <a:rPr lang="en-US" sz="3200" dirty="0"/>
              <a:t>Altered design will improve </a:t>
            </a:r>
            <a:r>
              <a:rPr lang="en-US" sz="3200" dirty="0">
                <a:solidFill>
                  <a:srgbClr val="FF0000"/>
                </a:solidFill>
              </a:rPr>
              <a:t>maintainability</a:t>
            </a:r>
          </a:p>
          <a:p>
            <a:pPr marL="457200" indent="-457200">
              <a:lnSpc>
                <a:spcPct val="100000"/>
              </a:lnSpc>
              <a:spcBef>
                <a:spcPts val="1200"/>
              </a:spcBef>
              <a:defRPr sz="3200"/>
            </a:pPr>
            <a:r>
              <a:rPr lang="en-US" sz="3200" dirty="0"/>
              <a:t>Fix sloppiness by programmers </a:t>
            </a:r>
          </a:p>
          <a:p>
            <a:pPr marL="1066800" lvl="1" indent="-457200">
              <a:lnSpc>
                <a:spcPct val="100000"/>
              </a:lnSpc>
              <a:spcBef>
                <a:spcPts val="1200"/>
              </a:spcBef>
              <a:defRPr sz="3200"/>
            </a:pPr>
            <a:r>
              <a:rPr lang="en-US" sz="3200" dirty="0"/>
              <a:t>Retire or avoid technical </a:t>
            </a:r>
            <a:r>
              <a:rPr lang="en-US" sz="3200" dirty="0">
                <a:solidFill>
                  <a:srgbClr val="FF0000"/>
                </a:solidFill>
              </a:rPr>
              <a:t>debt</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126107"/>
            <a:ext cx="11971867" cy="4832560"/>
          </a:xfrm>
          <a:prstGeom prst="rect">
            <a:avLst/>
          </a:prstGeom>
        </p:spPr>
        <p:txBody>
          <a:bodyPr>
            <a:noAutofit/>
          </a:bodyPr>
          <a:lstStyle/>
          <a:p>
            <a:pPr marL="418845" indent="-418845" defTabSz="1681912">
              <a:spcBef>
                <a:spcPts val="3100"/>
              </a:spcBef>
              <a:defRPr sz="3298"/>
            </a:pPr>
            <a:r>
              <a:rPr sz="3200" dirty="0"/>
              <a:t>Acknowledge that it will </a:t>
            </a:r>
            <a:r>
              <a:rPr sz="3200" dirty="0">
                <a:solidFill>
                  <a:srgbClr val="FF0000"/>
                </a:solidFill>
              </a:rPr>
              <a:t>be difficult to get design right the first time</a:t>
            </a:r>
          </a:p>
          <a:p>
            <a:pPr marL="418845" indent="-418845" defTabSz="1681912">
              <a:spcBef>
                <a:spcPts val="3100"/>
              </a:spcBef>
              <a:defRPr sz="3298"/>
            </a:pPr>
            <a:r>
              <a:rPr sz="3200" dirty="0"/>
              <a:t>When adding new functionality, fixing a bug, doing code review, or any time</a:t>
            </a:r>
            <a:endParaRPr lang="en-US" sz="3200" dirty="0"/>
          </a:p>
          <a:p>
            <a:pPr marL="418845" indent="-418845" defTabSz="1681912">
              <a:spcBef>
                <a:spcPts val="3100"/>
              </a:spcBef>
              <a:defRPr sz="3298"/>
            </a:pPr>
            <a:r>
              <a:rPr lang="en-US" sz="3200" dirty="0"/>
              <a:t>A key part of TDD!</a:t>
            </a:r>
            <a:endParaRPr sz="3200" dirty="0"/>
          </a:p>
          <a:p>
            <a:pPr marL="418845" indent="-418845" defTabSz="1681912">
              <a:spcBef>
                <a:spcPts val="3100"/>
              </a:spcBef>
              <a:defRPr sz="3298"/>
            </a:pPr>
            <a:r>
              <a:rPr sz="3200" dirty="0"/>
              <a:t>Refactoring evolves design in increments</a:t>
            </a:r>
          </a:p>
          <a:p>
            <a:pPr marL="418845" indent="-418845" defTabSz="1681912">
              <a:spcBef>
                <a:spcPts val="3100"/>
              </a:spcBef>
              <a:defRPr sz="3298"/>
            </a:pPr>
            <a:r>
              <a:rPr sz="3200" dirty="0"/>
              <a:t>Refactoring reduces technical debt</a:t>
            </a:r>
          </a:p>
          <a:p>
            <a:pPr marL="418845" indent="-418845" defTabSz="1681912">
              <a:spcBef>
                <a:spcPts val="3100"/>
              </a:spcBef>
              <a:defRPr sz="3298"/>
            </a:pPr>
            <a:r>
              <a:rPr sz="3200" dirty="0"/>
              <a:t>What do you refactor?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xfrm>
            <a:off x="643466" y="974234"/>
            <a:ext cx="11717868" cy="764354"/>
          </a:xfrm>
          <a:prstGeom prst="rect">
            <a:avLst/>
          </a:prstGeom>
        </p:spPr>
        <p:txBody>
          <a:bodyPr/>
          <a:lstStyle>
            <a:lvl1pPr defTabSz="1369804">
              <a:defRPr sz="4740" spc="-94"/>
            </a:lvl1pPr>
          </a:lstStyle>
          <a:p>
            <a:r>
              <a:rPr dirty="0"/>
              <a:t>Refactor</a:t>
            </a:r>
            <a:r>
              <a:rPr lang="en-US" dirty="0"/>
              <a:t>ing with TDD</a:t>
            </a:r>
            <a:endParaRPr dirty="0"/>
          </a:p>
        </p:txBody>
      </p:sp>
      <p:sp>
        <p:nvSpPr>
          <p:cNvPr id="168" name="Slide Subtitle"/>
          <p:cNvSpPr txBox="1">
            <a:spLocks noGrp="1"/>
          </p:cNvSpPr>
          <p:nvPr>
            <p:ph type="body" idx="21"/>
          </p:nvPr>
        </p:nvSpPr>
        <p:spPr>
          <a:xfrm>
            <a:off x="643466" y="1866736"/>
            <a:ext cx="11717868" cy="498550"/>
          </a:xfrm>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5685260"/>
            <a:ext cx="11717868" cy="3723337"/>
          </a:xfrm>
          <a:prstGeom prst="rect">
            <a:avLst/>
          </a:prstGeom>
        </p:spPr>
        <p:txBody>
          <a:bodyPr>
            <a:normAutofit/>
          </a:bodyPr>
          <a:lstStyle/>
          <a:p>
            <a:pPr marL="457200" indent="-457200">
              <a:lnSpc>
                <a:spcPct val="100000"/>
              </a:lnSpc>
              <a:spcBef>
                <a:spcPts val="1200"/>
              </a:spcBef>
              <a:defRPr sz="3200"/>
            </a:pPr>
            <a:r>
              <a:rPr lang="en-US" sz="3200" b="1" dirty="0">
                <a:solidFill>
                  <a:srgbClr val="FF0000"/>
                </a:solidFill>
              </a:rPr>
              <a:t> RED</a:t>
            </a:r>
            <a:r>
              <a:rPr lang="en-US" sz="3200" dirty="0"/>
              <a:t>: The first step starts with writing the failing “red-test”. You stop and check what needs to be developed.</a:t>
            </a:r>
          </a:p>
          <a:p>
            <a:pPr marL="457200" indent="-457200">
              <a:lnSpc>
                <a:spcPct val="100000"/>
              </a:lnSpc>
              <a:spcBef>
                <a:spcPts val="1200"/>
              </a:spcBef>
              <a:defRPr sz="3200"/>
            </a:pPr>
            <a:r>
              <a:rPr lang="en-US" sz="3200" b="1" dirty="0">
                <a:solidFill>
                  <a:schemeClr val="accent3">
                    <a:lumMod val="75000"/>
                  </a:schemeClr>
                </a:solidFill>
              </a:rPr>
              <a:t>Green</a:t>
            </a:r>
            <a:r>
              <a:rPr lang="en-US" sz="3200" dirty="0"/>
              <a:t>: In the second step, you write the simplest enough code and get the development pass “green” testing.</a:t>
            </a:r>
          </a:p>
          <a:p>
            <a:pPr marL="457200" indent="-457200">
              <a:lnSpc>
                <a:spcPct val="100000"/>
              </a:lnSpc>
              <a:spcBef>
                <a:spcPts val="1200"/>
              </a:spcBef>
              <a:defRPr sz="3200"/>
            </a:pPr>
            <a:r>
              <a:rPr lang="en-US" sz="3200" b="1" dirty="0"/>
              <a:t>Refactor</a:t>
            </a:r>
            <a:r>
              <a:rPr lang="en-US" sz="3200" dirty="0"/>
              <a:t>: In the final and third step, you focus on improving and enhancing your code keeping your test green.</a:t>
            </a:r>
            <a:endParaRPr lang="en-US" sz="3200" dirty="0">
              <a:solidFill>
                <a:srgbClr val="FF0000"/>
              </a:solidFill>
            </a:endParaRPr>
          </a:p>
        </p:txBody>
      </p:sp>
      <p:pic>
        <p:nvPicPr>
          <p:cNvPr id="3" name="Picture 2" descr="Diagram&#10;&#10;Description automatically generated">
            <a:extLst>
              <a:ext uri="{FF2B5EF4-FFF2-40B4-BE49-F238E27FC236}">
                <a16:creationId xmlns:a16="http://schemas.microsoft.com/office/drawing/2014/main" id="{2C416D76-8DCB-131A-7B01-15D078685C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3049" y="1611353"/>
            <a:ext cx="8028285" cy="3942780"/>
          </a:xfrm>
          <a:prstGeom prst="rect">
            <a:avLst/>
          </a:prstGeom>
        </p:spPr>
      </p:pic>
    </p:spTree>
    <p:extLst>
      <p:ext uri="{BB962C8B-B14F-4D97-AF65-F5344CB8AC3E}">
        <p14:creationId xmlns:p14="http://schemas.microsoft.com/office/powerpoint/2010/main" val="65167958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rPr lang="en-US" dirty="0"/>
              <a:t>Refactoring Benefits</a:t>
            </a:r>
            <a:endParaRPr dirty="0"/>
          </a:p>
        </p:txBody>
      </p:sp>
      <p:sp>
        <p:nvSpPr>
          <p:cNvPr id="8" name="Text Placeholder 7">
            <a:extLst>
              <a:ext uri="{FF2B5EF4-FFF2-40B4-BE49-F238E27FC236}">
                <a16:creationId xmlns:a16="http://schemas.microsoft.com/office/drawing/2014/main" id="{F797CD3D-361D-477C-9AA4-6D003B1895BF}"/>
              </a:ext>
            </a:extLst>
          </p:cNvPr>
          <p:cNvSpPr>
            <a:spLocks noGrp="1"/>
          </p:cNvSpPr>
          <p:nvPr>
            <p:ph type="body" sz="quarter" idx="21"/>
          </p:nvPr>
        </p:nvSpPr>
        <p:spPr/>
        <p:txBody>
          <a:bodyPr>
            <a:normAutofit lnSpcReduction="10000"/>
          </a:bodyPr>
          <a:lstStyle/>
          <a:p>
            <a:endParaRPr lang="en-US"/>
          </a:p>
        </p:txBody>
      </p:sp>
      <p:sp>
        <p:nvSpPr>
          <p:cNvPr id="183" name="small incremental steps that preserve program behavior…"/>
          <p:cNvSpPr txBox="1">
            <a:spLocks noGrp="1"/>
          </p:cNvSpPr>
          <p:nvPr>
            <p:ph type="body" idx="1"/>
          </p:nvPr>
        </p:nvSpPr>
        <p:spPr>
          <a:xfrm>
            <a:off x="643466" y="3249133"/>
            <a:ext cx="11717868" cy="4403207"/>
          </a:xfrm>
          <a:prstGeom prst="rect">
            <a:avLst/>
          </a:prstGeom>
        </p:spPr>
        <p:txBody>
          <a:bodyPr>
            <a:noAutofit/>
          </a:bodyPr>
          <a:lstStyle/>
          <a:p>
            <a:pPr marL="397256" indent="-397256" defTabSz="1595215">
              <a:spcBef>
                <a:spcPts val="900"/>
              </a:spcBef>
              <a:defRPr sz="3128"/>
            </a:pPr>
            <a:r>
              <a:rPr sz="2800" b="1" dirty="0">
                <a:solidFill>
                  <a:srgbClr val="011993"/>
                </a:solidFill>
              </a:rPr>
              <a:t>small incremental steps</a:t>
            </a:r>
            <a:r>
              <a:rPr sz="2800" dirty="0"/>
              <a:t> that preserve program behavior</a:t>
            </a:r>
            <a:endParaRPr lang="en-US" sz="2800" dirty="0"/>
          </a:p>
          <a:p>
            <a:pPr marL="1006856" lvl="1" indent="-397256" defTabSz="1595215">
              <a:spcBef>
                <a:spcPts val="900"/>
              </a:spcBef>
              <a:defRPr sz="3128"/>
            </a:pPr>
            <a:r>
              <a:rPr lang="en-US" sz="2800" dirty="0">
                <a:solidFill>
                  <a:srgbClr val="FF0000"/>
                </a:solidFill>
              </a:rPr>
              <a:t>Regression testing </a:t>
            </a:r>
            <a:r>
              <a:rPr lang="en-US" sz="2800" dirty="0"/>
              <a:t>is simplified</a:t>
            </a:r>
            <a:r>
              <a:rPr sz="2800" dirty="0"/>
              <a:t> </a:t>
            </a:r>
          </a:p>
          <a:p>
            <a:pPr marL="397256" indent="-397256" defTabSz="1595215">
              <a:spcBef>
                <a:spcPts val="900"/>
              </a:spcBef>
              <a:defRPr sz="3128"/>
            </a:pPr>
            <a:endParaRPr sz="2800" dirty="0"/>
          </a:p>
          <a:p>
            <a:pPr marL="397256" indent="-397256" defTabSz="1595215">
              <a:spcBef>
                <a:spcPts val="900"/>
              </a:spcBef>
              <a:defRPr sz="3128"/>
            </a:pPr>
            <a:r>
              <a:rPr sz="2800" dirty="0"/>
              <a:t>most steps are so simple that they can be </a:t>
            </a:r>
            <a:r>
              <a:rPr sz="2800" b="1" dirty="0">
                <a:solidFill>
                  <a:srgbClr val="011993"/>
                </a:solidFill>
              </a:rPr>
              <a:t>automated</a:t>
            </a:r>
          </a:p>
          <a:p>
            <a:pPr marL="958088" lvl="1" indent="-397256" defTabSz="1595215">
              <a:spcBef>
                <a:spcPts val="900"/>
              </a:spcBef>
              <a:buChar char="-"/>
              <a:defRPr sz="3128"/>
            </a:pPr>
            <a:r>
              <a:rPr sz="2800" dirty="0"/>
              <a:t>automation limited in complex cases</a:t>
            </a:r>
          </a:p>
          <a:p>
            <a:pPr marL="397256" indent="-397256" defTabSz="1595215">
              <a:spcBef>
                <a:spcPts val="900"/>
              </a:spcBef>
              <a:defRPr sz="3128"/>
            </a:pPr>
            <a:endParaRPr sz="2800" dirty="0"/>
          </a:p>
          <a:p>
            <a:pPr marL="397256" indent="-397256" defTabSz="1595215">
              <a:spcBef>
                <a:spcPts val="900"/>
              </a:spcBef>
              <a:defRPr sz="3128"/>
            </a:pPr>
            <a:r>
              <a:rPr sz="2800" dirty="0"/>
              <a:t>refactoring does not always proceed “in a straight line”</a:t>
            </a:r>
          </a:p>
          <a:p>
            <a:pPr marL="958088" lvl="1" indent="-397256" defTabSz="1595215">
              <a:spcBef>
                <a:spcPts val="900"/>
              </a:spcBef>
              <a:buChar char="-"/>
              <a:defRPr sz="3128"/>
            </a:pPr>
            <a:r>
              <a:rPr sz="2800" dirty="0"/>
              <a:t>sometimes, </a:t>
            </a:r>
            <a:r>
              <a:rPr lang="en-US" sz="2800" dirty="0"/>
              <a:t>you want to </a:t>
            </a:r>
            <a:r>
              <a:rPr sz="2800" dirty="0"/>
              <a:t>undo a step you did earlier… </a:t>
            </a:r>
          </a:p>
          <a:p>
            <a:pPr marL="958088" lvl="1" indent="-397256" defTabSz="1595215">
              <a:spcBef>
                <a:spcPts val="900"/>
              </a:spcBef>
              <a:buChar char="-"/>
              <a:defRPr sz="3128"/>
            </a:pPr>
            <a:r>
              <a:rPr sz="2800" dirty="0"/>
              <a:t>…when you have insights for a better design</a:t>
            </a:r>
            <a:endParaRPr lang="en-US" sz="2800" dirty="0"/>
          </a:p>
          <a:p>
            <a:pPr marL="958088" lvl="1" indent="-397256" defTabSz="1595215">
              <a:spcBef>
                <a:spcPts val="900"/>
              </a:spcBef>
              <a:buChar char="-"/>
              <a:defRPr sz="3128"/>
            </a:pPr>
            <a:r>
              <a:rPr lang="en-US" sz="2800" dirty="0"/>
              <a:t>Having a name for what you did makes it easier to undo a step</a:t>
            </a:r>
          </a:p>
          <a:p>
            <a:pPr marL="1567688" lvl="2" indent="-397256" defTabSz="1595215">
              <a:spcBef>
                <a:spcPts val="900"/>
              </a:spcBef>
              <a:buChar char="-"/>
              <a:defRPr sz="3128"/>
            </a:pPr>
            <a:r>
              <a:rPr lang="en-US" sz="2800" dirty="0"/>
              <a:t>(but of course there’s always git!)</a:t>
            </a:r>
            <a:endParaRPr sz="2800"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17FA904-52C3-4160-9247-8F41627B8350}"/>
                  </a:ext>
                </a:extLst>
              </p14:cNvPr>
              <p14:cNvContentPartPr/>
              <p14:nvPr/>
            </p14:nvContentPartPr>
            <p14:xfrm>
              <a:off x="2868579" y="2026278"/>
              <a:ext cx="360" cy="360"/>
            </p14:xfrm>
          </p:contentPart>
        </mc:Choice>
        <mc:Fallback xmlns="">
          <p:pic>
            <p:nvPicPr>
              <p:cNvPr id="2" name="Ink 1">
                <a:extLst>
                  <a:ext uri="{FF2B5EF4-FFF2-40B4-BE49-F238E27FC236}">
                    <a16:creationId xmlns:a16="http://schemas.microsoft.com/office/drawing/2014/main" id="{E17FA904-52C3-4160-9247-8F41627B8350}"/>
                  </a:ext>
                </a:extLst>
              </p:cNvPr>
              <p:cNvPicPr/>
              <p:nvPr/>
            </p:nvPicPr>
            <p:blipFill>
              <a:blip r:embed="rId4"/>
              <a:stretch>
                <a:fillRect/>
              </a:stretch>
            </p:blipFill>
            <p:spPr>
              <a:xfrm>
                <a:off x="2814939" y="191827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B13A70-B68C-4757-9F7A-5E3D1E79E59C}"/>
                  </a:ext>
                </a:extLst>
              </p14:cNvPr>
              <p14:cNvContentPartPr/>
              <p14:nvPr/>
            </p14:nvContentPartPr>
            <p14:xfrm>
              <a:off x="7995699" y="1857438"/>
              <a:ext cx="7560" cy="7560"/>
            </p14:xfrm>
          </p:contentPart>
        </mc:Choice>
        <mc:Fallback xmlns="">
          <p:pic>
            <p:nvPicPr>
              <p:cNvPr id="3" name="Ink 2">
                <a:extLst>
                  <a:ext uri="{FF2B5EF4-FFF2-40B4-BE49-F238E27FC236}">
                    <a16:creationId xmlns:a16="http://schemas.microsoft.com/office/drawing/2014/main" id="{BEB13A70-B68C-4757-9F7A-5E3D1E79E59C}"/>
                  </a:ext>
                </a:extLst>
              </p:cNvPr>
              <p:cNvPicPr/>
              <p:nvPr/>
            </p:nvPicPr>
            <p:blipFill>
              <a:blip r:embed="rId6"/>
              <a:stretch>
                <a:fillRect/>
              </a:stretch>
            </p:blipFill>
            <p:spPr>
              <a:xfrm>
                <a:off x="7942059" y="1749438"/>
                <a:ext cx="115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7DC37BE0-C07A-4DC9-8A00-4E42FD2D57C3}"/>
                  </a:ext>
                </a:extLst>
              </p14:cNvPr>
              <p14:cNvContentPartPr/>
              <p14:nvPr/>
            </p14:nvContentPartPr>
            <p14:xfrm>
              <a:off x="2169459" y="2043558"/>
              <a:ext cx="360" cy="360"/>
            </p14:xfrm>
          </p:contentPart>
        </mc:Choice>
        <mc:Fallback xmlns="">
          <p:pic>
            <p:nvPicPr>
              <p:cNvPr id="4" name="Ink 3">
                <a:extLst>
                  <a:ext uri="{FF2B5EF4-FFF2-40B4-BE49-F238E27FC236}">
                    <a16:creationId xmlns:a16="http://schemas.microsoft.com/office/drawing/2014/main" id="{7DC37BE0-C07A-4DC9-8A00-4E42FD2D57C3}"/>
                  </a:ext>
                </a:extLst>
              </p:cNvPr>
              <p:cNvPicPr/>
              <p:nvPr/>
            </p:nvPicPr>
            <p:blipFill>
              <a:blip r:embed="rId4"/>
              <a:stretch>
                <a:fillRect/>
              </a:stretch>
            </p:blipFill>
            <p:spPr>
              <a:xfrm>
                <a:off x="2115459" y="1935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9F4ADA38-75FB-45B0-A503-7148AFC21773}"/>
                  </a:ext>
                </a:extLst>
              </p14:cNvPr>
              <p14:cNvContentPartPr/>
              <p14:nvPr/>
            </p14:nvContentPartPr>
            <p14:xfrm>
              <a:off x="3439053" y="2260075"/>
              <a:ext cx="360" cy="5400"/>
            </p14:xfrm>
          </p:contentPart>
        </mc:Choice>
        <mc:Fallback xmlns="">
          <p:pic>
            <p:nvPicPr>
              <p:cNvPr id="7" name="Ink 6">
                <a:extLst>
                  <a:ext uri="{FF2B5EF4-FFF2-40B4-BE49-F238E27FC236}">
                    <a16:creationId xmlns:a16="http://schemas.microsoft.com/office/drawing/2014/main" id="{9F4ADA38-75FB-45B0-A503-7148AFC21773}"/>
                  </a:ext>
                </a:extLst>
              </p:cNvPr>
              <p:cNvPicPr/>
              <p:nvPr/>
            </p:nvPicPr>
            <p:blipFill>
              <a:blip r:embed="rId9"/>
              <a:stretch>
                <a:fillRect/>
              </a:stretch>
            </p:blipFill>
            <p:spPr>
              <a:xfrm>
                <a:off x="3385413" y="2152075"/>
                <a:ext cx="1080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C0A8FFC5-128A-4D2F-B8B2-36E4578266E2}"/>
                  </a:ext>
                </a:extLst>
              </p14:cNvPr>
              <p14:cNvContentPartPr/>
              <p14:nvPr/>
            </p14:nvContentPartPr>
            <p14:xfrm>
              <a:off x="4885173" y="2005915"/>
              <a:ext cx="360" cy="360"/>
            </p14:xfrm>
          </p:contentPart>
        </mc:Choice>
        <mc:Fallback xmlns="">
          <p:pic>
            <p:nvPicPr>
              <p:cNvPr id="9" name="Ink 8">
                <a:extLst>
                  <a:ext uri="{FF2B5EF4-FFF2-40B4-BE49-F238E27FC236}">
                    <a16:creationId xmlns:a16="http://schemas.microsoft.com/office/drawing/2014/main" id="{C0A8FFC5-128A-4D2F-B8B2-36E4578266E2}"/>
                  </a:ext>
                </a:extLst>
              </p:cNvPr>
              <p:cNvPicPr/>
              <p:nvPr/>
            </p:nvPicPr>
            <p:blipFill>
              <a:blip r:embed="rId4"/>
              <a:stretch>
                <a:fillRect/>
              </a:stretch>
            </p:blipFill>
            <p:spPr>
              <a:xfrm>
                <a:off x="4831533" y="1898275"/>
                <a:ext cx="108000" cy="216000"/>
              </a:xfrm>
              <a:prstGeom prst="rect">
                <a:avLst/>
              </a:prstGeom>
            </p:spPr>
          </p:pic>
        </mc:Fallback>
      </mc:AlternateContent>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xfrm>
            <a:off x="643466" y="3249133"/>
            <a:ext cx="11717868" cy="4403207"/>
          </a:xfrm>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p:txBody>
          <a:bodyPr>
            <a:normAutofit/>
          </a:bodyPr>
          <a:lstStyle/>
          <a:p>
            <a:r>
              <a:rPr lang="en-US" sz="5400" dirty="0"/>
              <a:t>It brings us to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solidFill>
                  <a:srgbClr val="FF0000"/>
                </a:solidFill>
              </a:rPr>
              <a:t>Technical Debt </a:t>
            </a:r>
            <a:r>
              <a:rPr lang="en-US" sz="4400" dirty="0"/>
              <a:t>is the Accumulation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85000" lnSpcReduction="20000"/>
          </a:bodyPr>
          <a:lstStyle/>
          <a:p>
            <a:pPr>
              <a:spcBef>
                <a:spcPts val="1200"/>
              </a:spcBef>
            </a:pPr>
            <a:r>
              <a:rPr lang="en-US" dirty="0"/>
              <a:t>Internal because they don’t show as user-visible failures.</a:t>
            </a:r>
          </a:p>
          <a:p>
            <a:pPr>
              <a:spcBef>
                <a:spcPts val="1200"/>
              </a:spcBef>
            </a:pPr>
            <a:r>
              <a:rPr lang="en-US" dirty="0"/>
              <a:t>Examples:</a:t>
            </a:r>
          </a:p>
          <a:p>
            <a:pPr lvl="1">
              <a:spcBef>
                <a:spcPts val="1200"/>
              </a:spcBef>
            </a:pPr>
            <a:r>
              <a:rPr lang="en-US" dirty="0"/>
              <a:t>Code Smells;</a:t>
            </a:r>
          </a:p>
          <a:p>
            <a:pPr lvl="1">
              <a:spcBef>
                <a:spcPts val="1200"/>
              </a:spcBef>
            </a:pPr>
            <a:r>
              <a:rPr lang="en-US" dirty="0"/>
              <a:t>Missing tests;</a:t>
            </a:r>
          </a:p>
          <a:p>
            <a:pPr lvl="1">
              <a:spcBef>
                <a:spcPts val="1200"/>
              </a:spcBef>
            </a:pPr>
            <a:r>
              <a:rPr lang="en-US" dirty="0"/>
              <a:t>Missing documentation;</a:t>
            </a:r>
          </a:p>
          <a:p>
            <a:pPr lvl="1">
              <a:spcBef>
                <a:spcPts val="1200"/>
              </a:spcBef>
            </a:pPr>
            <a:r>
              <a:rPr lang="en-US" dirty="0"/>
              <a:t>Dependency on old versions of third-party systems;</a:t>
            </a:r>
          </a:p>
          <a:p>
            <a:pPr lvl="1">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Define “refactoring” and give examples.</a:t>
            </a:r>
          </a:p>
          <a:p>
            <a:pPr marL="571500" indent="-571500">
              <a:buFont typeface="Arial" panose="020B0604020202020204" pitchFamily="34" charset="0"/>
              <a:buChar char="•"/>
            </a:pPr>
            <a:r>
              <a:rPr lang="en-US" dirty="0"/>
              <a:t>Explain how refactoring fits into an agile development process and help reduce technical debt</a:t>
            </a:r>
          </a:p>
          <a:p>
            <a:pPr marL="571500" indent="-571500">
              <a:buFont typeface="Arial" panose="020B0604020202020204" pitchFamily="34" charset="0"/>
              <a:buChar char="•"/>
            </a:pPr>
            <a:r>
              <a:rPr lang="en-US" sz="4000" dirty="0">
                <a:solidFill>
                  <a:schemeClr val="tx1">
                    <a:lumMod val="50000"/>
                  </a:schemeClr>
                </a:solidFill>
              </a:rPr>
              <a:t>Define “technical debt” </a:t>
            </a:r>
          </a:p>
          <a:p>
            <a:pPr marL="571500" indent="-571500">
              <a:buFont typeface="Arial" panose="020B0604020202020204" pitchFamily="34" charset="0"/>
              <a:buChar char="•"/>
            </a:pPr>
            <a:r>
              <a:rPr lang="en-US" sz="4000" dirty="0">
                <a:solidFill>
                  <a:schemeClr val="tx1">
                    <a:lumMod val="50000"/>
                  </a:schemeClr>
                </a:solidFill>
              </a:rPr>
              <a:t>Suggest when it may be appropriate to accrue technical debt and when it may be appropriate to retire it.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normAutofit/>
          </a:bodyPr>
          <a:lstStyle/>
          <a:p>
            <a:r>
              <a:rPr lang="en-US" sz="3600"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normAutofit/>
          </a:bodyPr>
          <a:lstStyle/>
          <a:p>
            <a:pPr fontAlgn="base"/>
            <a:r>
              <a:rPr lang="en-US" sz="3200" dirty="0"/>
              <a:t>Code Smells;</a:t>
            </a:r>
          </a:p>
          <a:p>
            <a:pPr fontAlgn="base"/>
            <a:r>
              <a:rPr lang="en-US" sz="3200" dirty="0"/>
              <a:t>Missing tests;</a:t>
            </a:r>
          </a:p>
          <a:p>
            <a:pPr fontAlgn="base"/>
            <a:r>
              <a:rPr lang="en-US" sz="3200" dirty="0"/>
              <a:t>Missing documentation;</a:t>
            </a:r>
          </a:p>
          <a:p>
            <a:pPr fontAlgn="base"/>
            <a:r>
              <a:rPr lang="en-US" sz="3200" dirty="0"/>
              <a:t>Dependency on old versions of third-party systems;</a:t>
            </a:r>
          </a:p>
          <a:p>
            <a:pPr fontAlgn="base"/>
            <a:r>
              <a:rPr lang="en-US" sz="3200" dirty="0"/>
              <a:t>Inefficient and/or non-scalable algorithms.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normAutofit/>
          </a:bodyPr>
          <a:lstStyle/>
          <a:p>
            <a:r>
              <a:rPr lang="en-US" sz="3600"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normAutofit/>
          </a:bodyPr>
          <a:lstStyle/>
          <a:p>
            <a:r>
              <a:rPr lang="en-US" sz="3200" dirty="0"/>
              <a:t>“Smelly” code is less flexible;</a:t>
            </a:r>
          </a:p>
          <a:p>
            <a:r>
              <a:rPr lang="en-US" sz="3200" dirty="0"/>
              <a:t>Need to revert breaking change;</a:t>
            </a:r>
          </a:p>
          <a:p>
            <a:r>
              <a:rPr lang="en-US" sz="3200" dirty="0"/>
              <a:t>Can’t figure out how to use;</a:t>
            </a:r>
          </a:p>
          <a:p>
            <a:r>
              <a:rPr lang="en-US" sz="3200" dirty="0"/>
              <a:t>May have take over maintenance of old system;</a:t>
            </a:r>
          </a:p>
          <a:p>
            <a:r>
              <a:rPr lang="en-US" sz="3200" dirty="0"/>
              <a:t>Lose potential customers.</a:t>
            </a:r>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20</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Debts have costs (“interest” on the debt).</a:t>
            </a:r>
          </a:p>
        </p:txBody>
      </p:sp>
    </p:spTree>
    <p:extLst>
      <p:ext uri="{BB962C8B-B14F-4D97-AF65-F5344CB8AC3E}">
        <p14:creationId xmlns:p14="http://schemas.microsoft.com/office/powerpoint/2010/main" val="962259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21</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
        <p:nvSpPr>
          <p:cNvPr id="3" name="TextBox 2">
            <a:extLst>
              <a:ext uri="{FF2B5EF4-FFF2-40B4-BE49-F238E27FC236}">
                <a16:creationId xmlns:a16="http://schemas.microsoft.com/office/drawing/2014/main" id="{75CEBE44-CF4F-477B-801F-CF3790CEA28F}"/>
              </a:ext>
            </a:extLst>
          </p:cNvPr>
          <p:cNvSpPr txBox="1"/>
          <p:nvPr/>
        </p:nvSpPr>
        <p:spPr>
          <a:xfrm>
            <a:off x="6717883" y="6320966"/>
            <a:ext cx="4390384" cy="179245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600" dirty="0">
                <a:solidFill>
                  <a:schemeClr val="tx1"/>
                </a:solidFill>
              </a:rPr>
              <a:t>Invest time to paying off technical debt</a:t>
            </a:r>
          </a:p>
          <a:p>
            <a:pPr algn="l"/>
            <a:r>
              <a:rPr lang="en-US" sz="3600" dirty="0">
                <a:solidFill>
                  <a:schemeClr val="tx1"/>
                </a:solidFill>
              </a:rPr>
              <a:t>=&gt; Refactoring</a:t>
            </a:r>
          </a:p>
        </p:txBody>
      </p:sp>
      <p:sp>
        <p:nvSpPr>
          <p:cNvPr id="4" name="Arrow: Up 3">
            <a:extLst>
              <a:ext uri="{FF2B5EF4-FFF2-40B4-BE49-F238E27FC236}">
                <a16:creationId xmlns:a16="http://schemas.microsoft.com/office/drawing/2014/main" id="{F997CB4D-3A73-40A6-8547-A4FF263B4684}"/>
              </a:ext>
            </a:extLst>
          </p:cNvPr>
          <p:cNvSpPr/>
          <p:nvPr/>
        </p:nvSpPr>
        <p:spPr>
          <a:xfrm>
            <a:off x="8033882" y="4508334"/>
            <a:ext cx="496212" cy="1792454"/>
          </a:xfrm>
          <a:prstGeom prst="up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1133655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Make Technical Debt Visible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3" name="TextBox 2">
            <a:extLst>
              <a:ext uri="{FF2B5EF4-FFF2-40B4-BE49-F238E27FC236}">
                <a16:creationId xmlns:a16="http://schemas.microsoft.com/office/drawing/2014/main" id="{75CEBE44-CF4F-477B-801F-CF3790CEA28F}"/>
              </a:ext>
            </a:extLst>
          </p:cNvPr>
          <p:cNvSpPr txBox="1"/>
          <p:nvPr/>
        </p:nvSpPr>
        <p:spPr>
          <a:xfrm>
            <a:off x="673991" y="8154349"/>
            <a:ext cx="11704276" cy="100658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571500" indent="-571500" algn="l">
              <a:buFont typeface="Arial" panose="020B0604020202020204" pitchFamily="34" charset="0"/>
              <a:buChar char="•"/>
            </a:pPr>
            <a:r>
              <a:rPr lang="en-US" sz="3200" dirty="0">
                <a:solidFill>
                  <a:schemeClr val="tx1"/>
                </a:solidFill>
              </a:rPr>
              <a:t>Help stakeholders visualize data (like progress, effect of debt, refactoring)</a:t>
            </a:r>
          </a:p>
        </p:txBody>
      </p:sp>
      <p:sp>
        <p:nvSpPr>
          <p:cNvPr id="8" name="TextBox 7">
            <a:extLst>
              <a:ext uri="{FF2B5EF4-FFF2-40B4-BE49-F238E27FC236}">
                <a16:creationId xmlns:a16="http://schemas.microsoft.com/office/drawing/2014/main" id="{44F2F888-3E8B-8D54-8A97-95EBC8933709}"/>
              </a:ext>
            </a:extLst>
          </p:cNvPr>
          <p:cNvSpPr txBox="1"/>
          <p:nvPr/>
        </p:nvSpPr>
        <p:spPr>
          <a:xfrm>
            <a:off x="4277957" y="9220878"/>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3"/>
              </a:rPr>
              <a:t>https://www.scrum.org/resources/blog/making-tech-debt-visible</a:t>
            </a:r>
            <a:r>
              <a:rPr lang="en-US" dirty="0">
                <a:solidFill>
                  <a:schemeClr val="tx1"/>
                </a:solidFill>
              </a:rPr>
              <a:t> </a:t>
            </a:r>
          </a:p>
        </p:txBody>
      </p:sp>
      <p:pic>
        <p:nvPicPr>
          <p:cNvPr id="14" name="Picture 13">
            <a:extLst>
              <a:ext uri="{FF2B5EF4-FFF2-40B4-BE49-F238E27FC236}">
                <a16:creationId xmlns:a16="http://schemas.microsoft.com/office/drawing/2014/main" id="{AB4592D9-FF7E-284F-79F7-E8EB0E1A2320}"/>
              </a:ext>
            </a:extLst>
          </p:cNvPr>
          <p:cNvPicPr>
            <a:picLocks noChangeAspect="1"/>
          </p:cNvPicPr>
          <p:nvPr/>
        </p:nvPicPr>
        <p:blipFill>
          <a:blip r:embed="rId4"/>
          <a:stretch>
            <a:fillRect/>
          </a:stretch>
        </p:blipFill>
        <p:spPr>
          <a:xfrm>
            <a:off x="1845733" y="2170624"/>
            <a:ext cx="9057217" cy="5802991"/>
          </a:xfrm>
          <a:prstGeom prst="rect">
            <a:avLst/>
          </a:prstGeom>
        </p:spPr>
      </p:pic>
    </p:spTree>
    <p:extLst>
      <p:ext uri="{BB962C8B-B14F-4D97-AF65-F5344CB8AC3E}">
        <p14:creationId xmlns:p14="http://schemas.microsoft.com/office/powerpoint/2010/main" val="34925041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0319352" cy="6906582"/>
          </a:xfrm>
        </p:spPr>
        <p:txBody>
          <a:bodyPr>
            <a:normAutofit/>
          </a:bodyPr>
          <a:lstStyle/>
          <a:p>
            <a:r>
              <a:rPr lang="en-US" sz="3600" dirty="0"/>
              <a:t>Prototyping:</a:t>
            </a:r>
          </a:p>
          <a:p>
            <a:pPr lvl="1"/>
            <a:r>
              <a:rPr lang="en-US" sz="3600" dirty="0"/>
              <a:t>If code will be discarded, or drastically rewritten, don’t waste time perfecting it.</a:t>
            </a:r>
          </a:p>
          <a:p>
            <a:r>
              <a:rPr lang="en-US" sz="3600" dirty="0"/>
              <a:t>Getting a product out the door:</a:t>
            </a:r>
          </a:p>
          <a:p>
            <a:pPr lvl="1"/>
            <a:r>
              <a:rPr lang="en-US" sz="3600" dirty="0"/>
              <a:t>Time is often crucial in a competitive environment.</a:t>
            </a:r>
          </a:p>
          <a:p>
            <a:r>
              <a:rPr lang="en-US" sz="3600" dirty="0"/>
              <a:t>Fixing a critical failure:</a:t>
            </a:r>
          </a:p>
          <a:p>
            <a:pPr lvl="1"/>
            <a:r>
              <a:rPr lang="en-US" sz="3600" dirty="0"/>
              <a:t>People are waiting.</a:t>
            </a:r>
          </a:p>
          <a:p>
            <a:r>
              <a:rPr lang="en-US" sz="3600" dirty="0"/>
              <a:t>Maybe a simple algorithm is good enough:</a:t>
            </a:r>
          </a:p>
          <a:p>
            <a:pPr lvl="1"/>
            <a:r>
              <a:rPr lang="en-US" sz="3600" dirty="0"/>
              <a:t>“Premature optimization is the root of all evil”</a:t>
            </a:r>
          </a:p>
          <a:p>
            <a:pPr lvl="2"/>
            <a:r>
              <a:rPr lang="en-US" sz="3600"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23</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normAutofit/>
          </a:bodyPr>
          <a:lstStyle/>
          <a:p>
            <a:r>
              <a:rPr lang="en-US" sz="4000" dirty="0"/>
              <a:t>Total cost of ownership generally higher than implementation-level issues; harder to get out of choices of:</a:t>
            </a:r>
          </a:p>
          <a:p>
            <a:pPr lvl="1"/>
            <a:r>
              <a:rPr lang="en-US" sz="4000" dirty="0"/>
              <a:t>Language</a:t>
            </a:r>
          </a:p>
          <a:p>
            <a:pPr lvl="1"/>
            <a:r>
              <a:rPr lang="en-US" sz="4000" dirty="0"/>
              <a:t>Middleware frameworks</a:t>
            </a:r>
          </a:p>
          <a:p>
            <a:pPr lvl="1"/>
            <a:r>
              <a:rPr lang="en-US" sz="4000" dirty="0"/>
              <a:t>Deployment pipeline</a:t>
            </a:r>
          </a:p>
          <a:p>
            <a:r>
              <a:rPr lang="en-US" sz="4000"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24</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47040" y="970174"/>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The Y2K bug is an example of architectural technical debt</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754326"/>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6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693569" y="5502436"/>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26</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0786654" y="5923119"/>
            <a:ext cx="1643063" cy="10833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Classes</a:t>
            </a:r>
          </a:p>
          <a:p>
            <a:pPr algn="l"/>
            <a:r>
              <a:rPr lang="en-US" sz="3200"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6"/>
            <a:ext cx="8370026" cy="18798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PLUS:</a:t>
            </a:r>
          </a:p>
          <a:p>
            <a:pPr algn="l"/>
            <a:r>
              <a:rPr lang="en-US" sz="3200" dirty="0">
                <a:solidFill>
                  <a:schemeClr val="tx1"/>
                </a:solidFill>
              </a:rPr>
              <a:t>2016: ES7 (</a:t>
            </a:r>
            <a:r>
              <a:rPr lang="en-US" sz="3200" dirty="0" err="1">
                <a:solidFill>
                  <a:schemeClr val="tx1"/>
                </a:solidFill>
              </a:rPr>
              <a:t>Array.includes</a:t>
            </a:r>
            <a:r>
              <a:rPr lang="en-US" sz="3200" dirty="0">
                <a:solidFill>
                  <a:schemeClr val="tx1"/>
                </a:solidFill>
              </a:rPr>
              <a:t>)</a:t>
            </a:r>
          </a:p>
          <a:p>
            <a:pPr algn="l"/>
            <a:r>
              <a:rPr lang="en-US" sz="3200" dirty="0">
                <a:solidFill>
                  <a:schemeClr val="tx1"/>
                </a:solidFill>
              </a:rPr>
              <a:t>2017: ES8 (Async/Await)</a:t>
            </a:r>
          </a:p>
          <a:p>
            <a:pPr algn="l"/>
            <a:r>
              <a:rPr lang="en-US" sz="32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27</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28</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 - Hack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normAutofit lnSpcReduction="10000"/>
          </a:bodyPr>
          <a:lstStyle/>
          <a:p>
            <a:r>
              <a:rPr lang="en-US" dirty="0"/>
              <a:t>Hack added new safety features. </a:t>
            </a:r>
          </a:p>
          <a:p>
            <a:r>
              <a:rPr lang="en-US" dirty="0"/>
              <a:t>It uses automatic type inference (Traditional PHP is dynamically typed)</a:t>
            </a:r>
          </a:p>
          <a:p>
            <a:r>
              <a:rPr lang="en-US" dirty="0"/>
              <a:t>It lets programmers specify the types of some variables in their code and uses logic to infer the rest based on how variables are used together, issuing an error if the code’s logically inconsistent.</a:t>
            </a:r>
          </a:p>
          <a:p>
            <a:r>
              <a:rPr lang="en-US" dirty="0"/>
              <a:t>When a file has changed, the two versions are compared to deduce what must be rechecked at a very fine-grained level: at the method level, not at the file level</a:t>
            </a:r>
          </a:p>
          <a:p>
            <a:r>
              <a:rPr lang="en-US" dirty="0"/>
              <a:t>“</a:t>
            </a:r>
            <a:r>
              <a:rPr lang="en-US" i="1" dirty="0"/>
              <a:t>Hack enables us to dynamically convert our code one file at a time</a:t>
            </a:r>
            <a:r>
              <a:rPr lang="en-US" dirty="0"/>
              <a:t>” - Facebook Technical Lead HipHop VM (HHVM)</a:t>
            </a:r>
          </a:p>
        </p:txBody>
      </p:sp>
      <p:sp>
        <p:nvSpPr>
          <p:cNvPr id="8" name="TextBox 7">
            <a:extLst>
              <a:ext uri="{FF2B5EF4-FFF2-40B4-BE49-F238E27FC236}">
                <a16:creationId xmlns:a16="http://schemas.microsoft.com/office/drawing/2014/main" id="{E2777A42-28E3-F24F-85A2-D4B5848A4B2C}"/>
              </a:ext>
            </a:extLst>
          </p:cNvPr>
          <p:cNvSpPr txBox="1"/>
          <p:nvPr/>
        </p:nvSpPr>
        <p:spPr>
          <a:xfrm>
            <a:off x="5120640" y="8840540"/>
            <a:ext cx="7541207" cy="2788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Facebook’s Runtime Engine supports PHP and Hack. </a:t>
            </a:r>
            <a:r>
              <a:rPr lang="en-US" dirty="0">
                <a:solidFill>
                  <a:schemeClr val="tx1"/>
                </a:solidFill>
                <a:hlinkClick r:id="rId3"/>
              </a:rPr>
              <a:t>https://hhvm.com/</a:t>
            </a:r>
            <a:r>
              <a:rPr lang="en-US" dirty="0">
                <a:solidFill>
                  <a:schemeClr val="tx1"/>
                </a:solidFill>
              </a:rPr>
              <a:t> </a:t>
            </a:r>
          </a:p>
        </p:txBody>
      </p:sp>
      <p:pic>
        <p:nvPicPr>
          <p:cNvPr id="3" name="Graphic 2">
            <a:extLst>
              <a:ext uri="{FF2B5EF4-FFF2-40B4-BE49-F238E27FC236}">
                <a16:creationId xmlns:a16="http://schemas.microsoft.com/office/drawing/2014/main" id="{1C9386CF-5CD1-6485-E89A-0642D7C611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91370" y="2732296"/>
            <a:ext cx="2419350" cy="2419350"/>
          </a:xfrm>
          <a:prstGeom prst="rect">
            <a:avLst/>
          </a:prstGeom>
        </p:spPr>
      </p:pic>
    </p:spTree>
    <p:extLst>
      <p:ext uri="{BB962C8B-B14F-4D97-AF65-F5344CB8AC3E}">
        <p14:creationId xmlns:p14="http://schemas.microsoft.com/office/powerpoint/2010/main" val="5141297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29</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3" y="9038281"/>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51" y="2221148"/>
            <a:ext cx="11015403" cy="619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5F78-ADBD-4662-99C4-8E5ADE9F1BD7}"/>
              </a:ext>
            </a:extLst>
          </p:cNvPr>
          <p:cNvSpPr>
            <a:spLocks noGrp="1"/>
          </p:cNvSpPr>
          <p:nvPr>
            <p:ph type="title"/>
          </p:nvPr>
        </p:nvSpPr>
        <p:spPr/>
        <p:txBody>
          <a:bodyPr>
            <a:normAutofit/>
          </a:bodyPr>
          <a:lstStyle/>
          <a:p>
            <a:r>
              <a:rPr lang="en-US" sz="5400" dirty="0"/>
              <a:t>Let’s discuss Refactoring first</a:t>
            </a:r>
            <a:endParaRPr lang="en-US" sz="8800" dirty="0"/>
          </a:p>
        </p:txBody>
      </p:sp>
    </p:spTree>
    <p:extLst>
      <p:ext uri="{BB962C8B-B14F-4D97-AF65-F5344CB8AC3E}">
        <p14:creationId xmlns:p14="http://schemas.microsoft.com/office/powerpoint/2010/main" val="150795655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30</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pic>
        <p:nvPicPr>
          <p:cNvPr id="7" name="Picture 6">
            <a:extLst>
              <a:ext uri="{FF2B5EF4-FFF2-40B4-BE49-F238E27FC236}">
                <a16:creationId xmlns:a16="http://schemas.microsoft.com/office/drawing/2014/main" id="{B9E350E2-376B-12B6-F11F-D5B88636A4CE}"/>
              </a:ext>
            </a:extLst>
          </p:cNvPr>
          <p:cNvPicPr>
            <a:picLocks noChangeAspect="1"/>
          </p:cNvPicPr>
          <p:nvPr/>
        </p:nvPicPr>
        <p:blipFill>
          <a:blip r:embed="rId5"/>
          <a:stretch>
            <a:fillRect/>
          </a:stretch>
        </p:blipFill>
        <p:spPr>
          <a:xfrm>
            <a:off x="2378971" y="2333625"/>
            <a:ext cx="8562975" cy="2543175"/>
          </a:xfrm>
          <a:prstGeom prst="rect">
            <a:avLst/>
          </a:prstGeom>
        </p:spPr>
      </p:pic>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4696705"/>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Migration was done over 10 months, all changes merges to Main branch</a:t>
            </a:r>
          </a:p>
          <a:p>
            <a:r>
              <a:rPr lang="en-US" dirty="0"/>
              <a:t>Working Rule: </a:t>
            </a:r>
            <a:r>
              <a:rPr lang="en-US" i="1" dirty="0"/>
              <a:t>No Python 3, no new package</a:t>
            </a:r>
            <a:endParaRPr lang="en-US" dirty="0"/>
          </a:p>
        </p:txBody>
      </p:sp>
      <p:sp>
        <p:nvSpPr>
          <p:cNvPr id="11" name="Developer time is valuable: is this the best use of time today?…">
            <a:extLst>
              <a:ext uri="{FF2B5EF4-FFF2-40B4-BE49-F238E27FC236}">
                <a16:creationId xmlns:a16="http://schemas.microsoft.com/office/drawing/2014/main" id="{21ED4427-B347-45E6-D202-5799E01C650E}"/>
              </a:ext>
            </a:extLst>
          </p:cNvPr>
          <p:cNvSpPr txBox="1">
            <a:spLocks/>
          </p:cNvSpPr>
          <p:nvPr/>
        </p:nvSpPr>
        <p:spPr>
          <a:xfrm>
            <a:off x="619019" y="6112933"/>
            <a:ext cx="11717868" cy="2925348"/>
          </a:xfrm>
          <a:prstGeom prst="rect">
            <a:avLst/>
          </a:prstGeom>
        </p:spPr>
        <p:txBody>
          <a:bodyPr vert="horz" lIns="91440" tIns="45720" rIns="91440" bIns="45720" rtlCol="0">
            <a:normAutofit fontScale="92500" lnSpcReduction="10000"/>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pPr marL="0" indent="0">
              <a:buNone/>
            </a:pPr>
            <a:r>
              <a:rPr lang="en-US" dirty="0"/>
              <a:t>Examples of </a:t>
            </a:r>
            <a:r>
              <a:rPr lang="en-US" b="1" dirty="0"/>
              <a:t>Refactoring</a:t>
            </a:r>
            <a:r>
              <a:rPr lang="en-US" dirty="0"/>
              <a:t>:</a:t>
            </a:r>
          </a:p>
          <a:p>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r>
              <a:rPr lang="en-US" dirty="0"/>
              <a:t>Iterator differences, such as map. Solved by converting all maps to list in Python 3</a:t>
            </a:r>
          </a:p>
          <a:p>
            <a:r>
              <a:rPr lang="en-US" dirty="0"/>
              <a:t>Dictionary order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p:txBody>
      </p:sp>
    </p:spTree>
    <p:extLst>
      <p:ext uri="{BB962C8B-B14F-4D97-AF65-F5344CB8AC3E}">
        <p14:creationId xmlns:p14="http://schemas.microsoft.com/office/powerpoint/2010/main" val="41050664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31</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2321112"/>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Feb 2017: Completely dropped Python 2</a:t>
            </a:r>
          </a:p>
        </p:txBody>
      </p:sp>
      <p:pic>
        <p:nvPicPr>
          <p:cNvPr id="3" name="Picture 2" descr="Chart, bubble chart&#10;&#10;Description automatically generated">
            <a:extLst>
              <a:ext uri="{FF2B5EF4-FFF2-40B4-BE49-F238E27FC236}">
                <a16:creationId xmlns:a16="http://schemas.microsoft.com/office/drawing/2014/main" id="{89EFC243-1A4F-B8E8-0CAD-DCAC1F7DD6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5733" y="2945050"/>
            <a:ext cx="9733333" cy="5485714"/>
          </a:xfrm>
          <a:prstGeom prst="rect">
            <a:avLst/>
          </a:prstGeom>
        </p:spPr>
      </p:pic>
    </p:spTree>
    <p:extLst>
      <p:ext uri="{BB962C8B-B14F-4D97-AF65-F5344CB8AC3E}">
        <p14:creationId xmlns:p14="http://schemas.microsoft.com/office/powerpoint/2010/main" val="93072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solidFill>
                  <a:srgbClr val="FF0000"/>
                </a:solidFill>
              </a:rPr>
              <a:t>Set aside time </a:t>
            </a:r>
            <a:r>
              <a:rPr lang="en-US" dirty="0"/>
              <a:t>to pay off technical debt:</a:t>
            </a:r>
          </a:p>
          <a:p>
            <a:pPr lvl="1"/>
            <a:r>
              <a:rPr lang="en-US" dirty="0"/>
              <a:t>Google has (had?) “20%-time” for tasks such as this.</a:t>
            </a:r>
          </a:p>
          <a:p>
            <a:r>
              <a:rPr lang="en-US" dirty="0"/>
              <a:t>A </a:t>
            </a:r>
            <a:r>
              <a:rPr lang="en-US" dirty="0">
                <a:solidFill>
                  <a:srgbClr val="FF0000"/>
                </a:solidFill>
              </a:rPr>
              <a:t>new initiative </a:t>
            </a:r>
            <a:r>
              <a:rPr lang="en-US" dirty="0"/>
              <a:t>can take on some technical debt:</a:t>
            </a:r>
          </a:p>
          <a:p>
            <a:pPr lvl="1"/>
            <a:r>
              <a:rPr lang="en-US" dirty="0"/>
              <a:t>Refactoring at the start of a project.</a:t>
            </a:r>
          </a:p>
          <a:p>
            <a:r>
              <a:rPr lang="en-US" dirty="0">
                <a:solidFill>
                  <a:srgbClr val="FF0000"/>
                </a:solidFill>
              </a:rPr>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32</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marL="1059195" lvl="1" indent="-571500"/>
            <a:r>
              <a:rPr lang="en-US" sz="3973" dirty="0"/>
              <a:t>Define “refactoring” and give examples.</a:t>
            </a:r>
          </a:p>
          <a:p>
            <a:pPr marL="1059195" lvl="1" indent="-571500"/>
            <a:r>
              <a:rPr lang="en-US" sz="3973" dirty="0"/>
              <a:t>Explain how refactoring fits into an agile development process</a:t>
            </a:r>
          </a:p>
          <a:p>
            <a:pPr marL="1059195" lvl="1" indent="-571500"/>
            <a:r>
              <a:rPr lang="en-US" sz="3573" dirty="0">
                <a:solidFill>
                  <a:schemeClr val="tx1">
                    <a:lumMod val="50000"/>
                  </a:schemeClr>
                </a:solidFill>
              </a:rPr>
              <a:t>Define “technical debt” </a:t>
            </a:r>
          </a:p>
          <a:p>
            <a:pPr marL="1059195" lvl="1" indent="-571500"/>
            <a:r>
              <a:rPr lang="en-US" sz="3573" dirty="0">
                <a:solidFill>
                  <a:schemeClr val="tx1">
                    <a:lumMod val="50000"/>
                  </a:schemeClr>
                </a:solidFill>
              </a:rPr>
              <a:t>Suggest when it may be appropriate to accrue technical debt and when it may be appropriate to retire it.</a:t>
            </a:r>
          </a:p>
          <a:p>
            <a:endParaRPr lang="en-US" sz="4000" dirty="0"/>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33</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249133"/>
            <a:ext cx="11717868" cy="5612436"/>
          </a:xfrm>
          <a:prstGeom prst="rect">
            <a:avLst/>
          </a:prstGeom>
        </p:spPr>
        <p:txBody>
          <a:bodyPr>
            <a:noAutofit/>
          </a:bodyPr>
          <a:lstStyle/>
          <a:p>
            <a:pPr marL="393192" indent="-393192" defTabSz="1491179">
              <a:spcBef>
                <a:spcPts val="800"/>
              </a:spcBef>
              <a:defRPr sz="2494"/>
            </a:pPr>
            <a:r>
              <a:rPr lang="en-US" sz="3200" b="1" dirty="0">
                <a:solidFill>
                  <a:srgbClr val="011993"/>
                </a:solidFill>
              </a:rPr>
              <a:t>Refactoring</a:t>
            </a:r>
            <a:r>
              <a:rPr lang="en-US" sz="3200" dirty="0"/>
              <a:t> </a:t>
            </a:r>
            <a:r>
              <a:rPr sz="3200" dirty="0"/>
              <a:t>is the process of applying transformations (</a:t>
            </a:r>
            <a:r>
              <a:rPr sz="3200" dirty="0" err="1"/>
              <a:t>refactorings</a:t>
            </a:r>
            <a:r>
              <a:rPr sz="3200" dirty="0"/>
              <a:t>) to a program, </a:t>
            </a:r>
            <a:r>
              <a:rPr lang="en-US" sz="3200" dirty="0"/>
              <a:t>and the </a:t>
            </a:r>
            <a:r>
              <a:rPr lang="en-US" sz="3200" dirty="0">
                <a:solidFill>
                  <a:srgbClr val="FF0000"/>
                </a:solidFill>
              </a:rPr>
              <a:t>internal structure </a:t>
            </a:r>
            <a:r>
              <a:rPr lang="en-US" sz="3200" dirty="0"/>
              <a:t>of the system is improved</a:t>
            </a:r>
            <a:endParaRPr sz="3200" dirty="0"/>
          </a:p>
          <a:p>
            <a:pPr marL="393192" indent="-393192" defTabSz="1491179">
              <a:spcBef>
                <a:spcPts val="800"/>
              </a:spcBef>
              <a:defRPr sz="2494"/>
            </a:pPr>
            <a:r>
              <a:rPr lang="en-US" sz="3200" dirty="0"/>
              <a:t>Goals</a:t>
            </a:r>
            <a:r>
              <a:rPr sz="3200" dirty="0"/>
              <a:t>:</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a:t>
            </a:r>
            <a:r>
              <a:rPr lang="en-US" sz="3200" dirty="0"/>
              <a:t>s</a:t>
            </a:r>
            <a:r>
              <a:rPr sz="3200" dirty="0"/>
              <a:t> later</a:t>
            </a:r>
          </a:p>
          <a:p>
            <a:pPr marL="393192" indent="-393192" defTabSz="1491179">
              <a:spcBef>
                <a:spcPts val="800"/>
              </a:spcBef>
              <a:defRPr sz="2494"/>
            </a:pPr>
            <a:r>
              <a:rPr lang="en-US" sz="3200" dirty="0"/>
              <a:t>Characteristics</a:t>
            </a:r>
            <a:r>
              <a:rPr sz="3200" dirty="0"/>
              <a:t>:</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Consolidating duplicate conditional fragments</a:t>
            </a:r>
          </a:p>
        </p:txBody>
      </p:sp>
      <p:sp>
        <p:nvSpPr>
          <p:cNvPr id="176" name="if (isSpecialDeal()) {…"/>
          <p:cNvSpPr txBox="1"/>
          <p:nvPr/>
        </p:nvSpPr>
        <p:spPr>
          <a:xfrm>
            <a:off x="912505" y="4134274"/>
            <a:ext cx="4639631" cy="30005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dirty="0">
                <a:solidFill>
                  <a:srgbClr val="011480"/>
                </a:solidFill>
              </a:rPr>
              <a:t>if </a:t>
            </a:r>
            <a:r>
              <a:rPr dirty="0"/>
              <a:t>(</a:t>
            </a:r>
            <a:r>
              <a:rPr dirty="0" err="1"/>
              <a:t>isSpecialDeal</a:t>
            </a:r>
            <a:r>
              <a:rPr dirty="0"/>
              <a:t>()) {</a:t>
            </a:r>
          </a:p>
          <a:p>
            <a:pPr algn="l" defTabSz="325120">
              <a:defRPr sz="2400">
                <a:solidFill>
                  <a:srgbClr val="000000"/>
                </a:solidFill>
                <a:latin typeface="Courier"/>
                <a:ea typeface="Courier"/>
                <a:cs typeface="Courier"/>
                <a:sym typeface="Courier"/>
              </a:defRPr>
            </a:pPr>
            <a:r>
              <a:rPr dirty="0"/>
              <a:t>    total = price * </a:t>
            </a:r>
            <a:r>
              <a:rPr dirty="0">
                <a:solidFill>
                  <a:srgbClr val="0433FF"/>
                </a:solidFill>
              </a:rPr>
              <a:t>0.95</a:t>
            </a:r>
            <a:r>
              <a:rPr dirty="0"/>
              <a:t>;</a:t>
            </a:r>
          </a:p>
          <a:p>
            <a:pPr algn="l" defTabSz="325120">
              <a:defRPr sz="2400">
                <a:solidFill>
                  <a:srgbClr val="000000"/>
                </a:solidFill>
                <a:latin typeface="Courier"/>
                <a:ea typeface="Courier"/>
                <a:cs typeface="Courier"/>
                <a:sym typeface="Courier"/>
              </a:defRPr>
            </a:pPr>
            <a:r>
              <a:rPr dirty="0"/>
              <a:t>    send()</a:t>
            </a:r>
          </a:p>
          <a:p>
            <a:pPr algn="l" defTabSz="325120">
              <a:defRPr sz="2400" b="1">
                <a:solidFill>
                  <a:srgbClr val="011480"/>
                </a:solidFill>
                <a:latin typeface="Courier"/>
                <a:ea typeface="Courier"/>
                <a:cs typeface="Courier"/>
                <a:sym typeface="Courier"/>
              </a:defRPr>
            </a:pPr>
            <a:r>
              <a:rPr b="0" dirty="0">
                <a:solidFill>
                  <a:srgbClr val="000000"/>
                </a:solidFill>
              </a:rPr>
              <a:t>} </a:t>
            </a:r>
            <a:r>
              <a:rPr dirty="0"/>
              <a:t>else </a:t>
            </a:r>
            <a:r>
              <a:rPr b="0" dirty="0">
                <a:solidFill>
                  <a:srgbClr val="000000"/>
                </a:solidFill>
              </a:rPr>
              <a:t>{</a:t>
            </a:r>
          </a:p>
          <a:p>
            <a:pPr algn="l" defTabSz="325120">
              <a:defRPr sz="2400">
                <a:solidFill>
                  <a:srgbClr val="000000"/>
                </a:solidFill>
                <a:latin typeface="Courier"/>
                <a:ea typeface="Courier"/>
                <a:cs typeface="Courier"/>
                <a:sym typeface="Courier"/>
              </a:defRPr>
            </a:pPr>
            <a:r>
              <a:rPr dirty="0"/>
              <a:t>    total = price * </a:t>
            </a:r>
            <a:r>
              <a:rPr dirty="0">
                <a:solidFill>
                  <a:srgbClr val="0433FF"/>
                </a:solidFill>
              </a:rPr>
              <a:t>0.98</a:t>
            </a:r>
            <a:r>
              <a:rPr dirty="0"/>
              <a:t>;</a:t>
            </a:r>
          </a:p>
          <a:p>
            <a:pPr algn="l" defTabSz="325120">
              <a:defRPr sz="2400">
                <a:solidFill>
                  <a:srgbClr val="000000"/>
                </a:solidFill>
                <a:latin typeface="Courier"/>
                <a:ea typeface="Courier"/>
                <a:cs typeface="Courier"/>
                <a:sym typeface="Courier"/>
              </a:defRPr>
            </a:pPr>
            <a:r>
              <a:rPr dirty="0"/>
              <a:t>    send()</a:t>
            </a:r>
          </a:p>
          <a:p>
            <a:pPr algn="l" defTabSz="325120">
              <a:defRPr sz="2400">
                <a:solidFill>
                  <a:srgbClr val="000000"/>
                </a:solidFill>
                <a:latin typeface="Courier"/>
                <a:ea typeface="Courier"/>
                <a:cs typeface="Courier"/>
                <a:sym typeface="Courier"/>
              </a:defRPr>
            </a:pPr>
            <a:r>
              <a:rPr dirty="0"/>
              <a:t>}</a:t>
            </a:r>
          </a:p>
        </p:txBody>
      </p:sp>
      <p:sp>
        <p:nvSpPr>
          <p:cNvPr id="177" name="if (isSpecialDeal()) {…"/>
          <p:cNvSpPr txBox="1"/>
          <p:nvPr/>
        </p:nvSpPr>
        <p:spPr>
          <a:xfrm>
            <a:off x="7364105" y="4223174"/>
            <a:ext cx="4639632" cy="22639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325120">
              <a:defRPr sz="2400">
                <a:solidFill>
                  <a:srgbClr val="000000"/>
                </a:solidFill>
                <a:latin typeface="Courier"/>
                <a:ea typeface="Courier"/>
                <a:cs typeface="Courier"/>
                <a:sym typeface="Courier"/>
              </a:defRPr>
            </a:pPr>
            <a:r>
              <a:rPr b="1">
                <a:solidFill>
                  <a:srgbClr val="011480"/>
                </a:solidFill>
              </a:rPr>
              <a:t>if </a:t>
            </a:r>
            <a:r>
              <a:t>(isSpecialDeal()) {</a:t>
            </a:r>
          </a:p>
          <a:p>
            <a:pPr algn="l" defTabSz="325120">
              <a:defRPr sz="2400">
                <a:solidFill>
                  <a:srgbClr val="000000"/>
                </a:solidFill>
                <a:latin typeface="Courier"/>
                <a:ea typeface="Courier"/>
                <a:cs typeface="Courier"/>
                <a:sym typeface="Courier"/>
              </a:defRPr>
            </a:pPr>
            <a:r>
              <a:t>    total = price * </a:t>
            </a:r>
            <a:r>
              <a:rPr>
                <a:solidFill>
                  <a:srgbClr val="0433FF"/>
                </a:solidFill>
              </a:rPr>
              <a:t>0.95</a:t>
            </a:r>
            <a:r>
              <a:t>;</a:t>
            </a:r>
          </a:p>
          <a:p>
            <a:pPr algn="l" defTabSz="325120">
              <a:defRPr sz="2400" b="1">
                <a:solidFill>
                  <a:srgbClr val="011480"/>
                </a:solidFill>
                <a:latin typeface="Courier"/>
                <a:ea typeface="Courier"/>
                <a:cs typeface="Courier"/>
                <a:sym typeface="Courier"/>
              </a:defRPr>
            </a:pPr>
            <a:r>
              <a:rPr b="0">
                <a:solidFill>
                  <a:srgbClr val="000000"/>
                </a:solidFill>
              </a:rPr>
              <a:t>} </a:t>
            </a:r>
            <a:r>
              <a:t>else </a:t>
            </a:r>
            <a:r>
              <a:rPr b="0">
                <a:solidFill>
                  <a:srgbClr val="000000"/>
                </a:solidFill>
              </a:rPr>
              <a:t>{</a:t>
            </a:r>
          </a:p>
          <a:p>
            <a:pPr algn="l" defTabSz="325120">
              <a:defRPr sz="2400">
                <a:solidFill>
                  <a:srgbClr val="000000"/>
                </a:solidFill>
                <a:latin typeface="Courier"/>
                <a:ea typeface="Courier"/>
                <a:cs typeface="Courier"/>
                <a:sym typeface="Courier"/>
              </a:defRPr>
            </a:pPr>
            <a:r>
              <a:t>    total = price * </a:t>
            </a:r>
            <a:r>
              <a:rPr>
                <a:solidFill>
                  <a:srgbClr val="0433FF"/>
                </a:solidFill>
              </a:rPr>
              <a:t>0.98</a:t>
            </a:r>
            <a:r>
              <a:t>;</a:t>
            </a:r>
          </a:p>
          <a:p>
            <a:pPr algn="l" defTabSz="325120">
              <a:defRPr sz="2400">
                <a:solidFill>
                  <a:srgbClr val="000000"/>
                </a:solidFill>
                <a:latin typeface="Courier"/>
                <a:ea typeface="Courier"/>
                <a:cs typeface="Courier"/>
                <a:sym typeface="Courier"/>
              </a:defRPr>
            </a:pPr>
            <a:r>
              <a:t>}</a:t>
            </a:r>
          </a:p>
          <a:p>
            <a:pPr algn="l" defTabSz="325120">
              <a:defRPr sz="2400">
                <a:solidFill>
                  <a:srgbClr val="000000"/>
                </a:solidFill>
                <a:latin typeface="Courier"/>
                <a:ea typeface="Courier"/>
                <a:cs typeface="Courier"/>
                <a:sym typeface="Courier"/>
              </a:defRPr>
            </a:pPr>
            <a:r>
              <a:t>send()</a:t>
            </a:r>
          </a:p>
        </p:txBody>
      </p:sp>
      <p:sp>
        <p:nvSpPr>
          <p:cNvPr id="178" name="Original Code"/>
          <p:cNvSpPr txBox="1"/>
          <p:nvPr/>
        </p:nvSpPr>
        <p:spPr>
          <a:xfrm>
            <a:off x="1851147" y="3769842"/>
            <a:ext cx="1809506" cy="37665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t>Original Code</a:t>
            </a:r>
          </a:p>
        </p:txBody>
      </p:sp>
      <p:sp>
        <p:nvSpPr>
          <p:cNvPr id="179" name="Refactored Code"/>
          <p:cNvSpPr txBox="1"/>
          <p:nvPr/>
        </p:nvSpPr>
        <p:spPr>
          <a:xfrm>
            <a:off x="8448054" y="3769842"/>
            <a:ext cx="2230092" cy="37665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lvl1pPr>
              <a:defRPr sz="2100" b="1">
                <a:solidFill>
                  <a:srgbClr val="000000"/>
                </a:solidFill>
              </a:defRPr>
            </a:lvl1pPr>
          </a:lstStyle>
          <a:p>
            <a:r>
              <a:t>Refactored Code</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rPr lang="en-US" dirty="0"/>
              <a:t>Martin Fowler is the “father” of refactoring</a:t>
            </a:r>
            <a:endParaRPr dirty="0"/>
          </a:p>
        </p:txBody>
      </p:sp>
      <p:sp>
        <p:nvSpPr>
          <p:cNvPr id="153" name="Martin Fowler"/>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endParaRPr dirty="0"/>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xfrm>
            <a:off x="643466" y="3249133"/>
            <a:ext cx="11717868" cy="4403207"/>
          </a:xfrm>
          <a:prstGeom prst="rect">
            <a:avLst/>
          </a:prstGeom>
        </p:spPr>
        <p:txBody>
          <a:bodyPr>
            <a:noAutofit/>
          </a:bodyPr>
          <a:lstStyle/>
          <a:p>
            <a:pPr marL="375665" indent="-375665" defTabSz="1508519">
              <a:spcBef>
                <a:spcPts val="800"/>
              </a:spcBef>
              <a:defRPr sz="2958"/>
            </a:pPr>
            <a:r>
              <a:rPr sz="2800" dirty="0"/>
              <a:t>presents a </a:t>
            </a:r>
            <a:r>
              <a:rPr sz="2800" b="1" dirty="0">
                <a:solidFill>
                  <a:srgbClr val="011993"/>
                </a:solidFill>
              </a:rPr>
              <a:t>catalogue of </a:t>
            </a:r>
            <a:r>
              <a:rPr sz="2800" b="1" dirty="0" err="1">
                <a:solidFill>
                  <a:srgbClr val="011993"/>
                </a:solidFill>
              </a:rPr>
              <a:t>refactorings</a:t>
            </a:r>
            <a:r>
              <a:rPr sz="2800" dirty="0"/>
              <a:t>, similar to the catalogue of design patterns in the </a:t>
            </a:r>
            <a:r>
              <a:rPr sz="2800" dirty="0" err="1"/>
              <a:t>GoF</a:t>
            </a:r>
            <a:r>
              <a:rPr sz="2800" dirty="0"/>
              <a:t> book</a:t>
            </a:r>
            <a:endParaRPr lang="en-US" sz="2800" dirty="0"/>
          </a:p>
          <a:p>
            <a:pPr marL="985265" lvl="1" indent="-375665" defTabSz="1508519">
              <a:spcBef>
                <a:spcPts val="800"/>
              </a:spcBef>
              <a:defRPr sz="2958"/>
            </a:pPr>
            <a:r>
              <a:rPr lang="en-US" sz="2800" dirty="0"/>
              <a:t>Gave names to each transformation</a:t>
            </a:r>
          </a:p>
          <a:p>
            <a:pPr marL="1594865" lvl="2" indent="-375665" defTabSz="1508519">
              <a:spcBef>
                <a:spcPts val="800"/>
              </a:spcBef>
              <a:defRPr sz="2958"/>
            </a:pPr>
            <a:r>
              <a:rPr lang="en-US" sz="2800" dirty="0"/>
              <a:t>Helpful for team communication</a:t>
            </a:r>
          </a:p>
          <a:p>
            <a:pPr marL="1594865" lvl="2" indent="-375665" defTabSz="1508519">
              <a:spcBef>
                <a:spcPts val="800"/>
              </a:spcBef>
              <a:defRPr sz="2958"/>
            </a:pPr>
            <a:r>
              <a:rPr lang="en-US" sz="2800" dirty="0"/>
              <a:t>Identified and named “bad smells” (indications that refactoring may be needed)</a:t>
            </a:r>
          </a:p>
          <a:p>
            <a:pPr marL="1594865" lvl="2" indent="-375665" defTabSz="1508519">
              <a:spcBef>
                <a:spcPts val="800"/>
              </a:spcBef>
              <a:defRPr sz="2958"/>
            </a:pPr>
            <a:r>
              <a:rPr lang="en-US" sz="2800" dirty="0"/>
              <a:t>Discusses </a:t>
            </a:r>
            <a:r>
              <a:rPr sz="2800" dirty="0"/>
              <a:t>when and how to apply </a:t>
            </a:r>
            <a:r>
              <a:rPr sz="2800" dirty="0" err="1"/>
              <a:t>refactorings</a:t>
            </a:r>
            <a:endParaRPr sz="2800" dirty="0"/>
          </a:p>
          <a:p>
            <a:pPr marL="375665" indent="-375665" defTabSz="1508519">
              <a:spcBef>
                <a:spcPts val="800"/>
              </a:spcBef>
              <a:defRPr sz="2958"/>
            </a:pPr>
            <a:endParaRPr sz="2800" dirty="0"/>
          </a:p>
          <a:p>
            <a:pPr marL="375665" indent="-375665" defTabSz="1508519">
              <a:spcBef>
                <a:spcPts val="800"/>
              </a:spcBef>
              <a:defRPr sz="2958"/>
            </a:pPr>
            <a:r>
              <a:rPr sz="2800" dirty="0"/>
              <a:t>many of Fowler’s </a:t>
            </a:r>
            <a:r>
              <a:rPr sz="2800" dirty="0" err="1"/>
              <a:t>refactorings</a:t>
            </a:r>
            <a:r>
              <a:rPr sz="2800" dirty="0"/>
              <a:t> are the inverse of another refactoring</a:t>
            </a:r>
          </a:p>
          <a:p>
            <a:pPr marL="906018" lvl="1" indent="-375665" defTabSz="1508519">
              <a:spcBef>
                <a:spcPts val="800"/>
              </a:spcBef>
              <a:buChar char="-"/>
              <a:defRPr sz="2958"/>
            </a:pPr>
            <a:r>
              <a:rPr sz="2800" dirty="0"/>
              <a:t>often there is not a unique “best” solution</a:t>
            </a:r>
          </a:p>
          <a:p>
            <a:pPr marL="906018" lvl="1" indent="-375665" defTabSz="1508519">
              <a:spcBef>
                <a:spcPts val="800"/>
              </a:spcBef>
              <a:buChar char="-"/>
              <a:defRPr sz="2958"/>
            </a:pPr>
            <a:r>
              <a:rPr sz="2800" dirty="0"/>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xfrm>
            <a:off x="643466" y="669980"/>
            <a:ext cx="11717868" cy="1248336"/>
          </a:xfrm>
          <a:prstGeom prst="rect">
            <a:avLst/>
          </a:prstGeom>
        </p:spPr>
        <p:txBody>
          <a:bodyPr>
            <a:normAutofit/>
          </a:bodyPr>
          <a:lstStyle>
            <a:lvl1pPr defTabSz="1369804">
              <a:defRPr sz="4740" spc="-94"/>
            </a:lvl1pPr>
          </a:lstStyle>
          <a:p>
            <a:r>
              <a:rPr lang="en-US" dirty="0"/>
              <a:t>Fowler gave colorful names to many of the “code smells” he identified</a:t>
            </a:r>
            <a:endParaRPr dirty="0"/>
          </a:p>
        </p:txBody>
      </p:sp>
      <p:sp>
        <p:nvSpPr>
          <p:cNvPr id="208" name="A complete list (links to book!)"/>
          <p:cNvSpPr txBox="1">
            <a:spLocks noGrp="1"/>
          </p:cNvSpPr>
          <p:nvPr>
            <p:ph type="body" idx="21"/>
          </p:nvPr>
        </p:nvSpPr>
        <p:spPr>
          <a:xfrm>
            <a:off x="759274" y="2242515"/>
            <a:ext cx="11717868" cy="49855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rPr dirty="0"/>
              <a:t>A complete list (</a:t>
            </a:r>
            <a:r>
              <a:rPr lang="en-US" dirty="0"/>
              <a:t>with </a:t>
            </a:r>
            <a:r>
              <a:rPr dirty="0"/>
              <a:t>links to book!)</a:t>
            </a:r>
          </a:p>
        </p:txBody>
      </p:sp>
      <p:sp>
        <p:nvSpPr>
          <p:cNvPr id="209" name="Mysterious Name…"/>
          <p:cNvSpPr txBox="1">
            <a:spLocks noGrp="1"/>
          </p:cNvSpPr>
          <p:nvPr>
            <p:ph type="body" sz="quarter" idx="1"/>
          </p:nvPr>
        </p:nvSpPr>
        <p:spPr>
          <a:xfrm>
            <a:off x="759274" y="2796328"/>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3"/>
              </a:rPr>
              <a:t>Mysterious Name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4"/>
              </a:rPr>
              <a:t>Duplicated Code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5"/>
              </a:rPr>
              <a:t>Long Function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6"/>
              </a:rPr>
              <a:t>Long Parameter List</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7"/>
              </a:rPr>
              <a:t>Global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8"/>
              </a:rPr>
              <a:t>Mutable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9"/>
              </a:rPr>
              <a:t>Divergent Change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0"/>
              </a:rPr>
              <a:t>Shotgun Surgery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1"/>
              </a:rPr>
              <a:t>Feature Envy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2"/>
              </a:rPr>
              <a:t>Data Clumps</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3"/>
              </a:rPr>
              <a:t>Primitive Obsession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685011" y="2848615"/>
            <a:ext cx="7235790" cy="466428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dirty="0">
                <a:hlinkClick r:id="rId15"/>
              </a:rPr>
              <a:t>Loops</a:t>
            </a:r>
          </a:p>
          <a:p>
            <a:pPr algn="l" defTabSz="457200">
              <a:defRPr sz="2900">
                <a:solidFill>
                  <a:srgbClr val="070707"/>
                </a:solidFill>
                <a:latin typeface="Georgia"/>
                <a:ea typeface="Georgia"/>
                <a:cs typeface="Georgia"/>
                <a:sym typeface="Georgia"/>
              </a:defRPr>
            </a:pPr>
            <a:r>
              <a:rPr u="sng" dirty="0">
                <a:hlinkClick r:id="rId16"/>
              </a:rPr>
              <a:t>Lazy Element</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7"/>
              </a:rPr>
              <a:t>Speculative Generality</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8"/>
              </a:rPr>
              <a:t>Temporary Field</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9"/>
              </a:rPr>
              <a:t>Message Chains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0"/>
              </a:rPr>
              <a:t>Middle Man</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1"/>
              </a:rPr>
              <a:t>Insider Trading</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2"/>
              </a:rPr>
              <a:t>Large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3"/>
              </a:rPr>
              <a:t>Alternative Classes with Different Interfaces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4"/>
              </a:rPr>
              <a:t>Data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5"/>
              </a:rPr>
              <a:t>Refused Bequest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de Smells"/>
          <p:cNvSpPr txBox="1">
            <a:spLocks noGrp="1"/>
          </p:cNvSpPr>
          <p:nvPr>
            <p:ph type="title"/>
          </p:nvPr>
        </p:nvSpPr>
        <p:spPr>
          <a:xfrm>
            <a:off x="643466" y="724926"/>
            <a:ext cx="11717868" cy="764354"/>
          </a:xfrm>
          <a:prstGeom prst="rect">
            <a:avLst/>
          </a:prstGeom>
        </p:spPr>
        <p:txBody>
          <a:bodyPr>
            <a:normAutofit fontScale="90000"/>
          </a:bodyPr>
          <a:lstStyle>
            <a:lvl1pPr defTabSz="1369804">
              <a:defRPr sz="4740" spc="-94"/>
            </a:lvl1pPr>
          </a:lstStyle>
          <a:p>
            <a:r>
              <a:rPr lang="en-US" dirty="0"/>
              <a:t>The most common refactoring is renaming</a:t>
            </a:r>
            <a:endParaRPr dirty="0"/>
          </a:p>
        </p:txBody>
      </p:sp>
      <p:sp>
        <p:nvSpPr>
          <p:cNvPr id="3" name="Text Placeholder 2">
            <a:extLst>
              <a:ext uri="{FF2B5EF4-FFF2-40B4-BE49-F238E27FC236}">
                <a16:creationId xmlns:a16="http://schemas.microsoft.com/office/drawing/2014/main" id="{27BC5C72-295C-4E38-A1A6-D1A74FA63535}"/>
              </a:ext>
            </a:extLst>
          </p:cNvPr>
          <p:cNvSpPr>
            <a:spLocks noGrp="1"/>
          </p:cNvSpPr>
          <p:nvPr>
            <p:ph type="body" sz="quarter" idx="21"/>
          </p:nvPr>
        </p:nvSpPr>
        <p:spPr/>
        <p:txBody>
          <a:bodyPr>
            <a:normAutofit lnSpcReduction="10000"/>
          </a:bodyPr>
          <a:lstStyle/>
          <a:p>
            <a:endParaRPr lang="en-US"/>
          </a:p>
        </p:txBody>
      </p:sp>
      <p:sp>
        <p:nvSpPr>
          <p:cNvPr id="2" name="Text Placeholder 1">
            <a:extLst>
              <a:ext uri="{FF2B5EF4-FFF2-40B4-BE49-F238E27FC236}">
                <a16:creationId xmlns:a16="http://schemas.microsoft.com/office/drawing/2014/main" id="{FFCA5F06-EBA4-4EE3-8F63-CF43A4865CD9}"/>
              </a:ext>
            </a:extLst>
          </p:cNvPr>
          <p:cNvSpPr>
            <a:spLocks noGrp="1"/>
          </p:cNvSpPr>
          <p:nvPr>
            <p:ph type="body" idx="1"/>
          </p:nvPr>
        </p:nvSpPr>
        <p:spPr>
          <a:xfrm>
            <a:off x="643466" y="3197202"/>
            <a:ext cx="11717868" cy="4403207"/>
          </a:xfrm>
        </p:spPr>
        <p:txBody>
          <a:bodyPr>
            <a:noAutofit/>
          </a:bodyPr>
          <a:lstStyle/>
          <a:p>
            <a:r>
              <a:rPr lang="en-US" sz="2800" dirty="0"/>
              <a:t>Rename Function (124) (to rename a function)</a:t>
            </a:r>
          </a:p>
          <a:p>
            <a:r>
              <a:rPr lang="en-US" sz="2800" dirty="0"/>
              <a:t>Rename Variable (137)</a:t>
            </a:r>
          </a:p>
          <a:p>
            <a:r>
              <a:rPr lang="en-US" sz="2800" dirty="0"/>
              <a:t>Rename Field (244). </a:t>
            </a:r>
          </a:p>
          <a:p>
            <a:r>
              <a:rPr lang="en-US" sz="2800" dirty="0"/>
              <a:t>People are often afraid to rename things, thinking it’s not worth the trouble, but a good name can save hours of puzzled incomprehension in the future.</a:t>
            </a:r>
          </a:p>
          <a:p>
            <a:r>
              <a:rPr lang="en-US" sz="2800" dirty="0"/>
              <a:t>Renaming is not just an exercise in changing names. When you can’t think of a good name for something, it’s often a sign of a deeper design malaise. Puzzling over a tricky name leads to significant improvements to your code</a:t>
            </a:r>
          </a:p>
        </p:txBody>
      </p:sp>
      <p:sp>
        <p:nvSpPr>
          <p:cNvPr id="196"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t>“Refactoring: Improving the Design of Existing Code,” Martin Fowler, 1992</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787</TotalTime>
  <Words>3985</Words>
  <Application>Microsoft Office PowerPoint</Application>
  <PresentationFormat>Custom</PresentationFormat>
  <Paragraphs>351</Paragraphs>
  <Slides>33</Slides>
  <Notes>27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33</vt:i4>
      </vt:variant>
    </vt:vector>
  </HeadingPairs>
  <TitlesOfParts>
    <vt:vector size="48" baseType="lpstr">
      <vt:lpstr>Arial</vt:lpstr>
      <vt:lpstr>Calibri</vt:lpstr>
      <vt:lpstr>Courier</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Let’s discuss Refactoring first</vt:lpstr>
      <vt:lpstr>Refactoring</vt:lpstr>
      <vt:lpstr>Example Refactoring</vt:lpstr>
      <vt:lpstr>Martin Fowler is the “father” of refactoring</vt:lpstr>
      <vt:lpstr>Fowler’s book</vt:lpstr>
      <vt:lpstr>Fowler gave colorful names to many of the “code smells” he identified</vt:lpstr>
      <vt:lpstr>The most common refactoring is renaming</vt:lpstr>
      <vt:lpstr>Luckily, VSC automates this and many other common transformations</vt:lpstr>
      <vt:lpstr>“Local” Refactorings</vt:lpstr>
      <vt:lpstr>Type-Related Refactorings</vt:lpstr>
      <vt:lpstr>Why Refactor?</vt:lpstr>
      <vt:lpstr>When to refactor?</vt:lpstr>
      <vt:lpstr>Refactoring with TDD</vt:lpstr>
      <vt:lpstr>Refactoring Benefits</vt:lpstr>
      <vt:lpstr>Refactoring Risks</vt:lpstr>
      <vt:lpstr>It brings us to Technical Debt</vt:lpstr>
      <vt:lpstr>Technical Debt is the Accumulation of Internal Problems in Project Codebase</vt:lpstr>
      <vt:lpstr>PowerPoint Presentation</vt:lpstr>
      <vt:lpstr>Interest on Technical Debt Accrues over Time</vt:lpstr>
      <vt:lpstr>Make Technical Debt Visible</vt:lpstr>
      <vt:lpstr>PowerPoint Presentation</vt:lpstr>
      <vt:lpstr>PowerPoint Presentation</vt:lpstr>
      <vt:lpstr>The Y2K bug is an example of architectural technical debt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Bhutta, Adeel</cp:lastModifiedBy>
  <cp:revision>21</cp:revision>
  <dcterms:modified xsi:type="dcterms:W3CDTF">2022-10-28T14:58:20Z</dcterms:modified>
</cp:coreProperties>
</file>